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mov" ContentType="video/quicktime"/>
  <Default Extension="wdp" ContentType="image/vnd.ms-photo"/>
  <Default Extension="png" ContentType="image/png"/>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handoutMasterIdLst>
    <p:handoutMasterId r:id="rId77"/>
  </p:handoutMasterIdLst>
  <p:sldIdLst>
    <p:sldId id="256" r:id="rId2"/>
    <p:sldId id="468" r:id="rId3"/>
    <p:sldId id="520" r:id="rId4"/>
    <p:sldId id="412" r:id="rId5"/>
    <p:sldId id="521" r:id="rId6"/>
    <p:sldId id="522" r:id="rId7"/>
    <p:sldId id="487" r:id="rId8"/>
    <p:sldId id="456" r:id="rId9"/>
    <p:sldId id="404" r:id="rId10"/>
    <p:sldId id="473" r:id="rId11"/>
    <p:sldId id="474" r:id="rId12"/>
    <p:sldId id="475" r:id="rId13"/>
    <p:sldId id="476" r:id="rId14"/>
    <p:sldId id="477" r:id="rId15"/>
    <p:sldId id="478" r:id="rId16"/>
    <p:sldId id="479" r:id="rId17"/>
    <p:sldId id="480" r:id="rId18"/>
    <p:sldId id="481" r:id="rId19"/>
    <p:sldId id="406" r:id="rId20"/>
    <p:sldId id="483" r:id="rId21"/>
    <p:sldId id="482" r:id="rId22"/>
    <p:sldId id="407" r:id="rId23"/>
    <p:sldId id="436" r:id="rId24"/>
    <p:sldId id="408" r:id="rId25"/>
    <p:sldId id="484" r:id="rId26"/>
    <p:sldId id="501" r:id="rId27"/>
    <p:sldId id="485" r:id="rId28"/>
    <p:sldId id="409" r:id="rId29"/>
    <p:sldId id="459" r:id="rId30"/>
    <p:sldId id="460" r:id="rId31"/>
    <p:sldId id="437" r:id="rId32"/>
    <p:sldId id="523" r:id="rId33"/>
    <p:sldId id="411" r:id="rId34"/>
    <p:sldId id="486" r:id="rId35"/>
    <p:sldId id="393" r:id="rId36"/>
    <p:sldId id="438" r:id="rId37"/>
    <p:sldId id="389" r:id="rId38"/>
    <p:sldId id="502" r:id="rId39"/>
    <p:sldId id="463" r:id="rId40"/>
    <p:sldId id="488" r:id="rId41"/>
    <p:sldId id="415" r:id="rId42"/>
    <p:sldId id="489" r:id="rId43"/>
    <p:sldId id="490" r:id="rId44"/>
    <p:sldId id="491" r:id="rId45"/>
    <p:sldId id="397" r:id="rId46"/>
    <p:sldId id="500" r:id="rId47"/>
    <p:sldId id="398" r:id="rId48"/>
    <p:sldId id="503" r:id="rId49"/>
    <p:sldId id="505" r:id="rId50"/>
    <p:sldId id="518" r:id="rId51"/>
    <p:sldId id="504" r:id="rId52"/>
    <p:sldId id="507" r:id="rId53"/>
    <p:sldId id="508" r:id="rId54"/>
    <p:sldId id="509" r:id="rId55"/>
    <p:sldId id="510" r:id="rId56"/>
    <p:sldId id="511" r:id="rId57"/>
    <p:sldId id="512" r:id="rId58"/>
    <p:sldId id="513" r:id="rId59"/>
    <p:sldId id="514" r:id="rId60"/>
    <p:sldId id="421" r:id="rId61"/>
    <p:sldId id="515" r:id="rId62"/>
    <p:sldId id="516" r:id="rId63"/>
    <p:sldId id="517" r:id="rId64"/>
    <p:sldId id="427" r:id="rId65"/>
    <p:sldId id="498" r:id="rId66"/>
    <p:sldId id="499" r:id="rId67"/>
    <p:sldId id="429" r:id="rId68"/>
    <p:sldId id="492" r:id="rId69"/>
    <p:sldId id="493" r:id="rId70"/>
    <p:sldId id="494" r:id="rId71"/>
    <p:sldId id="495" r:id="rId72"/>
    <p:sldId id="496" r:id="rId73"/>
    <p:sldId id="497" r:id="rId74"/>
    <p:sldId id="519"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97" autoAdjust="0"/>
    <p:restoredTop sz="86813" autoAdjust="0"/>
  </p:normalViewPr>
  <p:slideViewPr>
    <p:cSldViewPr snapToGrid="0" snapToObjects="1">
      <p:cViewPr varScale="1">
        <p:scale>
          <a:sx n="109" d="100"/>
          <a:sy n="109" d="100"/>
        </p:scale>
        <p:origin x="1880" y="19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Does anybody even remember what this is? </a:t>
            </a:r>
            <a:r>
              <a:rPr lang="en-US" dirty="0" smtClean="0">
                <a:sym typeface="Wingdings"/>
              </a:rPr>
              <a:t></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9</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92893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wrong with this question and how can we make it 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7123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wrong with this question and how can we make it better?</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67514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with your </a:t>
            </a:r>
            <a:r>
              <a:rPr lang="en-US" dirty="0" err="1" smtClean="0"/>
              <a:t>neighbour</a:t>
            </a:r>
            <a:r>
              <a:rPr lang="en-US" dirty="0" smtClean="0"/>
              <a: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1977490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a:t>
            </a:r>
            <a:r>
              <a:rPr lang="en-US" baseline="0" dirty="0" smtClean="0"/>
              <a:t> we do this type of research in a lab study?</a:t>
            </a:r>
          </a:p>
          <a:p>
            <a:r>
              <a:rPr lang="en-US" baseline="0" dirty="0" smtClean="0"/>
              <a:t>Why not?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196792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baseline="0" dirty="0" smtClean="0"/>
              <a:t>We do laboratory stuff because… but it has its limitations</a:t>
            </a:r>
          </a:p>
          <a:p>
            <a:pPr marL="228600" indent="-228600">
              <a:buNone/>
            </a:pPr>
            <a:r>
              <a:rPr lang="en-US" baseline="0" dirty="0" smtClean="0"/>
              <a:t>Automating a difficult task  - means we don’t have to sit there and watch participants. </a:t>
            </a:r>
          </a:p>
          <a:p>
            <a:pPr marL="228600" indent="-228600">
              <a:buNone/>
            </a:pP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baseline="0"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31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33</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34</a:t>
            </a:fld>
            <a:endParaRPr lang="en-US" dirty="0"/>
          </a:p>
        </p:txBody>
      </p:sp>
    </p:spTree>
    <p:extLst>
      <p:ext uri="{BB962C8B-B14F-4D97-AF65-F5344CB8AC3E}">
        <p14:creationId xmlns:p14="http://schemas.microsoft.com/office/powerpoint/2010/main" val="99143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should we care about</a:t>
            </a:r>
            <a:r>
              <a:rPr lang="en-US" baseline="0" dirty="0" smtClean="0"/>
              <a:t> smart phones?</a:t>
            </a:r>
          </a:p>
          <a:p>
            <a:r>
              <a:rPr lang="en-US" baseline="0" dirty="0" smtClean="0"/>
              <a:t>What questions would you ask?</a:t>
            </a:r>
            <a:endParaRPr lang="en-US" dirty="0" smtClean="0"/>
          </a:p>
        </p:txBody>
      </p:sp>
      <p:sp>
        <p:nvSpPr>
          <p:cNvPr id="4" name="Slide Number Placeholder 3"/>
          <p:cNvSpPr>
            <a:spLocks noGrp="1"/>
          </p:cNvSpPr>
          <p:nvPr>
            <p:ph type="sldNum" sz="quarter" idx="10"/>
          </p:nvPr>
        </p:nvSpPr>
        <p:spPr/>
        <p:txBody>
          <a:bodyPr/>
          <a:lstStyle/>
          <a:p>
            <a:fld id="{979D7619-0867-664A-AE7E-43C50A79035A}" type="slidenum">
              <a:rPr lang="en-US" smtClean="0"/>
              <a:pPr/>
              <a:t>10</a:t>
            </a:fld>
            <a:endParaRPr lang="en-US" dirty="0"/>
          </a:p>
        </p:txBody>
      </p:sp>
    </p:spTree>
    <p:extLst>
      <p:ext uri="{BB962C8B-B14F-4D97-AF65-F5344CB8AC3E}">
        <p14:creationId xmlns:p14="http://schemas.microsoft.com/office/powerpoint/2010/main" val="188795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172BFE3B-E842-E244-AD02-77D9C291EAE4}" type="slidenum">
              <a:rPr lang="en-US" smtClean="0"/>
              <a:pPr/>
              <a:t>35</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37</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38</a:t>
            </a:fld>
            <a:endParaRPr lang="en-US" dirty="0"/>
          </a:p>
        </p:txBody>
      </p:sp>
    </p:spTree>
    <p:extLst>
      <p:ext uri="{BB962C8B-B14F-4D97-AF65-F5344CB8AC3E}">
        <p14:creationId xmlns:p14="http://schemas.microsoft.com/office/powerpoint/2010/main" val="34514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72BFE3B-E842-E244-AD02-77D9C291EAE4}" type="slidenum">
              <a:rPr lang="en-US" smtClean="0"/>
              <a:pPr/>
              <a:t>39</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40</a:t>
            </a:fld>
            <a:endParaRPr lang="en-US"/>
          </a:p>
        </p:txBody>
      </p:sp>
    </p:spTree>
    <p:extLst>
      <p:ext uri="{BB962C8B-B14F-4D97-AF65-F5344CB8AC3E}">
        <p14:creationId xmlns:p14="http://schemas.microsoft.com/office/powerpoint/2010/main" val="1848630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41</a:t>
            </a:fld>
            <a:endParaRPr lang="en-US"/>
          </a:p>
        </p:txBody>
      </p:sp>
    </p:spTree>
    <p:extLst>
      <p:ext uri="{BB962C8B-B14F-4D97-AF65-F5344CB8AC3E}">
        <p14:creationId xmlns:p14="http://schemas.microsoft.com/office/powerpoint/2010/main" val="1873544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glances</a:t>
            </a:r>
            <a:r>
              <a:rPr lang="en-US" baseline="0" dirty="0" smtClean="0"/>
              <a:t> where the user turns on the screen, looks at the widgets on the lock screen and turns the screen off. Or alternatively, unlocks the screen but only looks at the notifications or widgets on the home screen.</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42</a:t>
            </a:fld>
            <a:endParaRPr lang="en-US"/>
          </a:p>
        </p:txBody>
      </p:sp>
    </p:spTree>
    <p:extLst>
      <p:ext uri="{BB962C8B-B14F-4D97-AF65-F5344CB8AC3E}">
        <p14:creationId xmlns:p14="http://schemas.microsoft.com/office/powerpoint/2010/main" val="1596302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Reviews,</a:t>
            </a:r>
            <a:r>
              <a:rPr lang="en-US" baseline="0" dirty="0" smtClean="0"/>
              <a:t> in which the user unlocks the phone and invokes one or more applications and uses these applications for less than 60 seconds. For example the user might review a text message and even respond to it quickly.</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43</a:t>
            </a:fld>
            <a:endParaRPr lang="en-US"/>
          </a:p>
        </p:txBody>
      </p:sp>
    </p:spTree>
    <p:extLst>
      <p:ext uri="{BB962C8B-B14F-4D97-AF65-F5344CB8AC3E}">
        <p14:creationId xmlns:p14="http://schemas.microsoft.com/office/powerpoint/2010/main" val="885996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dirty="0" smtClean="0"/>
              <a:t>engages,</a:t>
            </a:r>
            <a:r>
              <a:rPr lang="en-US" baseline="0" dirty="0" smtClean="0"/>
              <a:t> in which the user invokes one or more applications and interacts with them for longer than 60 seconds. For example, the user might engage in reading news and then watching movies on </a:t>
            </a:r>
            <a:r>
              <a:rPr lang="en-US" baseline="0" dirty="0" err="1" smtClean="0"/>
              <a:t>youtube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3CFC90D-C8D8-B142-AFEA-6B2F428D3AC9}" type="slidenum">
              <a:rPr lang="en-US" smtClean="0"/>
              <a:t>44</a:t>
            </a:fld>
            <a:endParaRPr lang="en-US"/>
          </a:p>
        </p:txBody>
      </p:sp>
    </p:spTree>
    <p:extLst>
      <p:ext uri="{BB962C8B-B14F-4D97-AF65-F5344CB8AC3E}">
        <p14:creationId xmlns:p14="http://schemas.microsoft.com/office/powerpoint/2010/main" val="1932895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45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762710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2BFE3B-E842-E244-AD02-77D9C291EAE4}" type="slidenum">
              <a:rPr lang="en-US" smtClean="0"/>
              <a:pPr/>
              <a:t>47</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answer the new question with the old data?</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48</a:t>
            </a:fld>
            <a:endParaRPr lang="en-US"/>
          </a:p>
        </p:txBody>
      </p:sp>
    </p:spTree>
    <p:extLst>
      <p:ext uri="{BB962C8B-B14F-4D97-AF65-F5344CB8AC3E}">
        <p14:creationId xmlns:p14="http://schemas.microsoft.com/office/powerpoint/2010/main" val="80593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3CFC90D-C8D8-B142-AFEA-6B2F428D3AC9}" type="slidenum">
              <a:rPr lang="en-US" smtClean="0"/>
              <a:t>49</a:t>
            </a:fld>
            <a:endParaRPr lang="en-US"/>
          </a:p>
        </p:txBody>
      </p:sp>
    </p:spTree>
    <p:extLst>
      <p:ext uri="{BB962C8B-B14F-4D97-AF65-F5344CB8AC3E}">
        <p14:creationId xmlns:p14="http://schemas.microsoft.com/office/powerpoint/2010/main" val="500264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50</a:t>
            </a:fld>
            <a:endParaRPr lang="en-US" dirty="0"/>
          </a:p>
        </p:txBody>
      </p:sp>
    </p:spTree>
    <p:extLst>
      <p:ext uri="{BB962C8B-B14F-4D97-AF65-F5344CB8AC3E}">
        <p14:creationId xmlns:p14="http://schemas.microsoft.com/office/powerpoint/2010/main" val="8037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33437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3CFC90D-C8D8-B142-AFEA-6B2F428D3AC9}" type="slidenum">
              <a:rPr lang="en-US" smtClean="0"/>
              <a:t>52</a:t>
            </a:fld>
            <a:endParaRPr lang="en-US"/>
          </a:p>
        </p:txBody>
      </p:sp>
    </p:spTree>
    <p:extLst>
      <p:ext uri="{BB962C8B-B14F-4D97-AF65-F5344CB8AC3E}">
        <p14:creationId xmlns:p14="http://schemas.microsoft.com/office/powerpoint/2010/main" val="1704602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were interested whether users would actually perform the tasks on the lock screen.</a:t>
            </a:r>
          </a:p>
        </p:txBody>
      </p:sp>
      <p:sp>
        <p:nvSpPr>
          <p:cNvPr id="4" name="Slide Number Placeholder 3"/>
          <p:cNvSpPr>
            <a:spLocks noGrp="1"/>
          </p:cNvSpPr>
          <p:nvPr>
            <p:ph type="sldNum" sz="quarter" idx="10"/>
          </p:nvPr>
        </p:nvSpPr>
        <p:spPr/>
        <p:txBody>
          <a:bodyPr/>
          <a:lstStyle/>
          <a:p>
            <a:fld id="{D3CFC90D-C8D8-B142-AFEA-6B2F428D3AC9}" type="slidenum">
              <a:rPr lang="en-US" smtClean="0"/>
              <a:t>53</a:t>
            </a:fld>
            <a:endParaRPr lang="en-US"/>
          </a:p>
        </p:txBody>
      </p:sp>
    </p:spTree>
    <p:extLst>
      <p:ext uri="{BB962C8B-B14F-4D97-AF65-F5344CB8AC3E}">
        <p14:creationId xmlns:p14="http://schemas.microsoft.com/office/powerpoint/2010/main" val="1928861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here we see the mean percentage of sessions with tasks where participants applied actions to emails. Overall, we see that participants found some use for proactive tasks. But we wanted to dig deeper, and see if there is difference in how participants interacted with the prototype.</a:t>
            </a:r>
          </a:p>
        </p:txBody>
      </p:sp>
      <p:sp>
        <p:nvSpPr>
          <p:cNvPr id="4" name="Slide Number Placeholder 3"/>
          <p:cNvSpPr>
            <a:spLocks noGrp="1"/>
          </p:cNvSpPr>
          <p:nvPr>
            <p:ph type="sldNum" sz="quarter" idx="10"/>
          </p:nvPr>
        </p:nvSpPr>
        <p:spPr/>
        <p:txBody>
          <a:bodyPr/>
          <a:lstStyle/>
          <a:p>
            <a:fld id="{D3CFC90D-C8D8-B142-AFEA-6B2F428D3AC9}" type="slidenum">
              <a:rPr lang="en-US" smtClean="0"/>
              <a:t>54</a:t>
            </a:fld>
            <a:endParaRPr lang="en-US"/>
          </a:p>
        </p:txBody>
      </p:sp>
    </p:spTree>
    <p:extLst>
      <p:ext uri="{BB962C8B-B14F-4D97-AF65-F5344CB8AC3E}">
        <p14:creationId xmlns:p14="http://schemas.microsoft.com/office/powerpoint/2010/main" val="90170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found non users who used the lock screen a few times during the first week when tasks showed up, but the novelty then wore off and they did not interact with it in the remaining weeks. When we asked them about their use, they simply said that they had no use for the actions on the lock screen or prefer to engage with the email application.</a:t>
            </a:r>
          </a:p>
        </p:txBody>
      </p:sp>
      <p:sp>
        <p:nvSpPr>
          <p:cNvPr id="4" name="Slide Number Placeholder 3"/>
          <p:cNvSpPr>
            <a:spLocks noGrp="1"/>
          </p:cNvSpPr>
          <p:nvPr>
            <p:ph type="sldNum" sz="quarter" idx="10"/>
          </p:nvPr>
        </p:nvSpPr>
        <p:spPr/>
        <p:txBody>
          <a:bodyPr/>
          <a:lstStyle/>
          <a:p>
            <a:fld id="{D3CFC90D-C8D8-B142-AFEA-6B2F428D3AC9}" type="slidenum">
              <a:rPr lang="en-US" smtClean="0"/>
              <a:t>55</a:t>
            </a:fld>
            <a:endParaRPr lang="en-US"/>
          </a:p>
        </p:txBody>
      </p:sp>
    </p:spTree>
    <p:extLst>
      <p:ext uri="{BB962C8B-B14F-4D97-AF65-F5344CB8AC3E}">
        <p14:creationId xmlns:p14="http://schemas.microsoft.com/office/powerpoint/2010/main" val="1780594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a:t>
            </a:r>
            <a:r>
              <a:rPr lang="en-US" baseline="0" smtClean="0"/>
              <a:t>found regular </a:t>
            </a:r>
            <a:r>
              <a:rPr lang="en-US" baseline="0" dirty="0" smtClean="0"/>
              <a:t>users that interacted with the prototype throughout the 3 weeks. They said that they mostly used the tasks when they had some down time, or when bored or nothing better to do. Which is what we expected ProactiveTasks will be helpful for.</a:t>
            </a:r>
          </a:p>
        </p:txBody>
      </p:sp>
      <p:sp>
        <p:nvSpPr>
          <p:cNvPr id="4" name="Slide Number Placeholder 3"/>
          <p:cNvSpPr>
            <a:spLocks noGrp="1"/>
          </p:cNvSpPr>
          <p:nvPr>
            <p:ph type="sldNum" sz="quarter" idx="10"/>
          </p:nvPr>
        </p:nvSpPr>
        <p:spPr/>
        <p:txBody>
          <a:bodyPr/>
          <a:lstStyle/>
          <a:p>
            <a:fld id="{D3CFC90D-C8D8-B142-AFEA-6B2F428D3AC9}" type="slidenum">
              <a:rPr lang="en-US" smtClean="0"/>
              <a:t>56</a:t>
            </a:fld>
            <a:endParaRPr lang="en-US"/>
          </a:p>
        </p:txBody>
      </p:sp>
    </p:spTree>
    <p:extLst>
      <p:ext uri="{BB962C8B-B14F-4D97-AF65-F5344CB8AC3E}">
        <p14:creationId xmlns:p14="http://schemas.microsoft.com/office/powerpoint/2010/main" val="212523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12</a:t>
            </a:fld>
            <a:endParaRPr lang="en-US"/>
          </a:p>
        </p:txBody>
      </p:sp>
    </p:spTree>
    <p:extLst>
      <p:ext uri="{BB962C8B-B14F-4D97-AF65-F5344CB8AC3E}">
        <p14:creationId xmlns:p14="http://schemas.microsoft.com/office/powerpoint/2010/main" val="1205145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we also found power users who applied actions to email in more than 1/3 of sessions when tasks were present on their lock screen.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They had a lot of emails piled up in their inboxes and also received a lot of emails. So they found proactive tasks helpful to manage their inboxes.</a:t>
            </a:r>
          </a:p>
        </p:txBody>
      </p:sp>
      <p:sp>
        <p:nvSpPr>
          <p:cNvPr id="4" name="Slide Number Placeholder 3"/>
          <p:cNvSpPr>
            <a:spLocks noGrp="1"/>
          </p:cNvSpPr>
          <p:nvPr>
            <p:ph type="sldNum" sz="quarter" idx="10"/>
          </p:nvPr>
        </p:nvSpPr>
        <p:spPr/>
        <p:txBody>
          <a:bodyPr/>
          <a:lstStyle/>
          <a:p>
            <a:fld id="{D3CFC90D-C8D8-B142-AFEA-6B2F428D3AC9}" type="slidenum">
              <a:rPr lang="en-US" smtClean="0"/>
              <a:t>57</a:t>
            </a:fld>
            <a:endParaRPr lang="en-US"/>
          </a:p>
        </p:txBody>
      </p:sp>
    </p:spTree>
    <p:extLst>
      <p:ext uri="{BB962C8B-B14F-4D97-AF65-F5344CB8AC3E}">
        <p14:creationId xmlns:p14="http://schemas.microsoft.com/office/powerpoint/2010/main" val="592310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found a special kind of power users called cleaners. They rarely had any unread emails in their inbox and used ProactiveTasks to keep their inbox clear of any unwanted emails.</a:t>
            </a:r>
          </a:p>
        </p:txBody>
      </p:sp>
      <p:sp>
        <p:nvSpPr>
          <p:cNvPr id="4" name="Slide Number Placeholder 3"/>
          <p:cNvSpPr>
            <a:spLocks noGrp="1"/>
          </p:cNvSpPr>
          <p:nvPr>
            <p:ph type="sldNum" sz="quarter" idx="10"/>
          </p:nvPr>
        </p:nvSpPr>
        <p:spPr/>
        <p:txBody>
          <a:bodyPr/>
          <a:lstStyle/>
          <a:p>
            <a:fld id="{D3CFC90D-C8D8-B142-AFEA-6B2F428D3AC9}" type="slidenum">
              <a:rPr lang="en-US" smtClean="0"/>
              <a:t>58</a:t>
            </a:fld>
            <a:endParaRPr lang="en-US"/>
          </a:p>
        </p:txBody>
      </p:sp>
    </p:spTree>
    <p:extLst>
      <p:ext uri="{BB962C8B-B14F-4D97-AF65-F5344CB8AC3E}">
        <p14:creationId xmlns:p14="http://schemas.microsoft.com/office/powerpoint/2010/main" val="1291532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59</a:t>
            </a:fld>
            <a:endParaRPr lang="en-US"/>
          </a:p>
        </p:txBody>
      </p:sp>
    </p:spTree>
    <p:extLst>
      <p:ext uri="{BB962C8B-B14F-4D97-AF65-F5344CB8AC3E}">
        <p14:creationId xmlns:p14="http://schemas.microsoft.com/office/powerpoint/2010/main" val="1730778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61</a:t>
            </a:fld>
            <a:endParaRPr lang="en-US"/>
          </a:p>
        </p:txBody>
      </p:sp>
    </p:spTree>
    <p:extLst>
      <p:ext uri="{BB962C8B-B14F-4D97-AF65-F5344CB8AC3E}">
        <p14:creationId xmlns:p14="http://schemas.microsoft.com/office/powerpoint/2010/main" val="2133237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62</a:t>
            </a:fld>
            <a:endParaRPr lang="en-US"/>
          </a:p>
        </p:txBody>
      </p:sp>
    </p:spTree>
    <p:extLst>
      <p:ext uri="{BB962C8B-B14F-4D97-AF65-F5344CB8AC3E}">
        <p14:creationId xmlns:p14="http://schemas.microsoft.com/office/powerpoint/2010/main" val="2000728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63</a:t>
            </a:fld>
            <a:endParaRPr lang="en-US"/>
          </a:p>
        </p:txBody>
      </p:sp>
    </p:spTree>
    <p:extLst>
      <p:ext uri="{BB962C8B-B14F-4D97-AF65-F5344CB8AC3E}">
        <p14:creationId xmlns:p14="http://schemas.microsoft.com/office/powerpoint/2010/main" val="383424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project…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65</a:t>
            </a:fld>
            <a:endParaRPr lang="en-US"/>
          </a:p>
        </p:txBody>
      </p:sp>
    </p:spTree>
    <p:extLst>
      <p:ext uri="{BB962C8B-B14F-4D97-AF65-F5344CB8AC3E}">
        <p14:creationId xmlns:p14="http://schemas.microsoft.com/office/powerpoint/2010/main" val="144478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use it,</a:t>
            </a:r>
            <a:r>
              <a:rPr lang="en-US" baseline="0" dirty="0" smtClean="0"/>
              <a:t> so let’s talk about it…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68</a:t>
            </a:fld>
            <a:endParaRPr lang="en-US"/>
          </a:p>
        </p:txBody>
      </p:sp>
    </p:spTree>
    <p:extLst>
      <p:ext uri="{BB962C8B-B14F-4D97-AF65-F5344CB8AC3E}">
        <p14:creationId xmlns:p14="http://schemas.microsoft.com/office/powerpoint/2010/main" val="435822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Freely available to use</a:t>
            </a:r>
            <a:r>
              <a:rPr lang="en-US" smtClean="0"/>
              <a:t>: built</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71</a:t>
            </a:fld>
            <a:endParaRPr lang="en-US"/>
          </a:p>
        </p:txBody>
      </p:sp>
    </p:spTree>
    <p:extLst>
      <p:ext uri="{BB962C8B-B14F-4D97-AF65-F5344CB8AC3E}">
        <p14:creationId xmlns:p14="http://schemas.microsoft.com/office/powerpoint/2010/main" val="188328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Adaptive: accuracy, consistency of experience and interface, intelligibility:</a:t>
            </a:r>
            <a:r>
              <a:rPr lang="en-US" baseline="0" dirty="0" smtClean="0"/>
              <a:t> all problems we’re working on</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14</a:t>
            </a:fld>
            <a:endParaRPr lang="en-US"/>
          </a:p>
        </p:txBody>
      </p:sp>
    </p:spTree>
    <p:extLst>
      <p:ext uri="{BB962C8B-B14F-4D97-AF65-F5344CB8AC3E}">
        <p14:creationId xmlns:p14="http://schemas.microsoft.com/office/powerpoint/2010/main" val="96033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 the research community and now consumers</a:t>
            </a:r>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15</a:t>
            </a:fld>
            <a:endParaRPr lang="en-US"/>
          </a:p>
        </p:txBody>
      </p:sp>
    </p:spTree>
    <p:extLst>
      <p:ext uri="{BB962C8B-B14F-4D97-AF65-F5344CB8AC3E}">
        <p14:creationId xmlns:p14="http://schemas.microsoft.com/office/powerpoint/2010/main" val="82600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A1C551-2C4F-4EC6-9006-348DA72856DA}" type="slidenum">
              <a:rPr lang="en-US" smtClean="0"/>
              <a:pPr/>
              <a:t>16</a:t>
            </a:fld>
            <a:endParaRPr lang="en-US"/>
          </a:p>
        </p:txBody>
      </p:sp>
    </p:spTree>
    <p:extLst>
      <p:ext uri="{BB962C8B-B14F-4D97-AF65-F5344CB8AC3E}">
        <p14:creationId xmlns:p14="http://schemas.microsoft.com/office/powerpoint/2010/main" val="1716079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7A1C551-2C4F-4EC6-9006-348DA72856DA}" type="slidenum">
              <a:rPr lang="en-US" smtClean="0"/>
              <a:pPr/>
              <a:t>17</a:t>
            </a:fld>
            <a:endParaRPr lang="en-US"/>
          </a:p>
        </p:txBody>
      </p:sp>
    </p:spTree>
    <p:extLst>
      <p:ext uri="{BB962C8B-B14F-4D97-AF65-F5344CB8AC3E}">
        <p14:creationId xmlns:p14="http://schemas.microsoft.com/office/powerpoint/2010/main" val="159206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i="1">
                <a:solidFill>
                  <a:schemeClr val="tx1"/>
                </a:solidFill>
                <a:latin typeface="Tahoma" charset="0"/>
                <a:ea typeface="ＭＳ Ｐゴシック" charset="0"/>
                <a:cs typeface="ＭＳ Ｐゴシック" charset="0"/>
              </a:defRPr>
            </a:lvl1pPr>
            <a:lvl2pPr marL="742950" indent="-285750">
              <a:defRPr sz="2400" i="1">
                <a:solidFill>
                  <a:schemeClr val="tx1"/>
                </a:solidFill>
                <a:latin typeface="Tahoma" charset="0"/>
                <a:ea typeface="ＭＳ Ｐゴシック" charset="0"/>
              </a:defRPr>
            </a:lvl2pPr>
            <a:lvl3pPr marL="1143000" indent="-228600">
              <a:defRPr sz="2400" i="1">
                <a:solidFill>
                  <a:schemeClr val="tx1"/>
                </a:solidFill>
                <a:latin typeface="Tahoma" charset="0"/>
                <a:ea typeface="ＭＳ Ｐゴシック" charset="0"/>
              </a:defRPr>
            </a:lvl3pPr>
            <a:lvl4pPr marL="1600200" indent="-228600">
              <a:defRPr sz="2400" i="1">
                <a:solidFill>
                  <a:schemeClr val="tx1"/>
                </a:solidFill>
                <a:latin typeface="Tahoma" charset="0"/>
                <a:ea typeface="ＭＳ Ｐゴシック" charset="0"/>
              </a:defRPr>
            </a:lvl4pPr>
            <a:lvl5pPr marL="2057400" indent="-228600">
              <a:defRPr sz="2400" i="1">
                <a:solidFill>
                  <a:schemeClr val="tx1"/>
                </a:solidFill>
                <a:latin typeface="Tahoma" charset="0"/>
                <a:ea typeface="ＭＳ Ｐゴシック" charset="0"/>
              </a:defRPr>
            </a:lvl5pPr>
            <a:lvl6pPr marL="2514600" indent="-228600" eaLnBrk="0" fontAlgn="base" hangingPunct="0">
              <a:spcBef>
                <a:spcPct val="0"/>
              </a:spcBef>
              <a:spcAft>
                <a:spcPct val="0"/>
              </a:spcAft>
              <a:defRPr sz="2400" i="1">
                <a:solidFill>
                  <a:schemeClr val="tx1"/>
                </a:solidFill>
                <a:latin typeface="Tahoma" charset="0"/>
                <a:ea typeface="ＭＳ Ｐゴシック" charset="0"/>
              </a:defRPr>
            </a:lvl6pPr>
            <a:lvl7pPr marL="2971800" indent="-228600" eaLnBrk="0" fontAlgn="base" hangingPunct="0">
              <a:spcBef>
                <a:spcPct val="0"/>
              </a:spcBef>
              <a:spcAft>
                <a:spcPct val="0"/>
              </a:spcAft>
              <a:defRPr sz="2400" i="1">
                <a:solidFill>
                  <a:schemeClr val="tx1"/>
                </a:solidFill>
                <a:latin typeface="Tahoma" charset="0"/>
                <a:ea typeface="ＭＳ Ｐゴシック" charset="0"/>
              </a:defRPr>
            </a:lvl7pPr>
            <a:lvl8pPr marL="3429000" indent="-228600" eaLnBrk="0" fontAlgn="base" hangingPunct="0">
              <a:spcBef>
                <a:spcPct val="0"/>
              </a:spcBef>
              <a:spcAft>
                <a:spcPct val="0"/>
              </a:spcAft>
              <a:defRPr sz="2400" i="1">
                <a:solidFill>
                  <a:schemeClr val="tx1"/>
                </a:solidFill>
                <a:latin typeface="Tahoma" charset="0"/>
                <a:ea typeface="ＭＳ Ｐゴシック" charset="0"/>
              </a:defRPr>
            </a:lvl8pPr>
            <a:lvl9pPr marL="3886200" indent="-228600" eaLnBrk="0" fontAlgn="base" hangingPunct="0">
              <a:spcBef>
                <a:spcPct val="0"/>
              </a:spcBef>
              <a:spcAft>
                <a:spcPct val="0"/>
              </a:spcAft>
              <a:defRPr sz="2400" i="1">
                <a:solidFill>
                  <a:schemeClr val="tx1"/>
                </a:solidFill>
                <a:latin typeface="Tahoma" charset="0"/>
                <a:ea typeface="ＭＳ Ｐゴシック" charset="0"/>
              </a:defRPr>
            </a:lvl9pPr>
          </a:lstStyle>
          <a:p>
            <a:fld id="{4CD1CDB5-DA63-DA4F-B7A1-D75FD8563DB1}" type="slidenum">
              <a:rPr lang="en-US" sz="1200" i="0">
                <a:latin typeface="Arial" charset="0"/>
              </a:rPr>
              <a:pPr/>
              <a:t>18</a:t>
            </a:fld>
            <a:endParaRPr lang="en-US" sz="1200" i="0">
              <a:latin typeface="Arial" charset="0"/>
            </a:endParaRPr>
          </a:p>
        </p:txBody>
      </p:sp>
      <p:sp>
        <p:nvSpPr>
          <p:cNvPr id="24578" name="Rectangle 2"/>
          <p:cNvSpPr>
            <a:spLocks noGrp="1" noRot="1" noChangeAspect="1" noChangeArrowheads="1" noTextEdit="1"/>
          </p:cNvSpPr>
          <p:nvPr>
            <p:ph type="sldImg"/>
          </p:nvPr>
        </p:nvSpPr>
        <p:spPr>
          <a:solidFill>
            <a:srgbClr val="FFFFFF"/>
          </a:solidFill>
          <a:ln/>
        </p:spPr>
      </p:sp>
      <p:sp>
        <p:nvSpPr>
          <p:cNvPr id="2457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5158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r>
              <a:rPr lang="x-none" smtClean="0"/>
              <a:t>1/13/16</a:t>
            </a:r>
            <a:endParaRPr lang="en-US"/>
          </a:p>
        </p:txBody>
      </p:sp>
      <p:sp>
        <p:nvSpPr>
          <p:cNvPr id="8" name="Footer Placeholder 7"/>
          <p:cNvSpPr>
            <a:spLocks noGrp="1"/>
          </p:cNvSpPr>
          <p:nvPr>
            <p:ph type="ftr" sz="quarter" idx="11"/>
          </p:nvPr>
        </p:nvSpPr>
        <p:spPr/>
        <p:txBody>
          <a:bodyPr/>
          <a:lstStyle/>
          <a:p>
            <a:r>
              <a:rPr lang="en-US" smtClean="0"/>
              <a:t>(c) Jennifer Mankoff, HCII, CMU</a:t>
            </a:r>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p:txBody>
          <a:bodyPr/>
          <a:lstStyle>
            <a:lvl1pPr>
              <a:defRPr/>
            </a:lvl1pPr>
          </a:lstStyle>
          <a:p>
            <a:fld id="{DDB244F5-C9E1-D749-88BF-04FA2C82043A}" type="slidenum">
              <a:rPr lang="en-US"/>
              <a:pPr/>
              <a:t>‹#›</a:t>
            </a:fld>
            <a:endParaRPr lang="en-US"/>
          </a:p>
        </p:txBody>
      </p:sp>
    </p:spTree>
    <p:extLst>
      <p:ext uri="{BB962C8B-B14F-4D97-AF65-F5344CB8AC3E}">
        <p14:creationId xmlns:p14="http://schemas.microsoft.com/office/powerpoint/2010/main" val="411768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x-none" dirty="0" smtClean="0"/>
              <a:t>1/</a:t>
            </a:r>
            <a:r>
              <a:rPr lang="en-US" dirty="0" smtClean="0"/>
              <a:t>19</a:t>
            </a:r>
            <a:r>
              <a:rPr lang="x-none" dirty="0" smtClean="0"/>
              <a:t>/1</a:t>
            </a:r>
            <a:r>
              <a:rPr lang="en-US" dirty="0" smtClean="0"/>
              <a:t>7</a:t>
            </a:r>
          </a:p>
        </p:txBody>
      </p:sp>
      <p:sp>
        <p:nvSpPr>
          <p:cNvPr id="5" name="Footer Placeholder 4"/>
          <p:cNvSpPr>
            <a:spLocks noGrp="1"/>
          </p:cNvSpPr>
          <p:nvPr>
            <p:ph type="ftr" sz="quarter" idx="11"/>
          </p:nvPr>
        </p:nvSpPr>
        <p:spPr/>
        <p:txBody>
          <a:bodyPr/>
          <a:lstStyle/>
          <a:p>
            <a:r>
              <a:rPr lang="en-US" dirty="0" smtClean="0"/>
              <a:t>(c) Jennifer </a:t>
            </a:r>
            <a:r>
              <a:rPr lang="en-US" dirty="0" err="1" smtClean="0"/>
              <a:t>Mankoff</a:t>
            </a:r>
            <a:r>
              <a:rPr lang="en-US" dirty="0" smtClean="0"/>
              <a:t> &amp; Nikola Banovic,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17125154-83DA-9140-9E53-EC86A0AFE150}" type="slidenum">
              <a:rPr lang="en-US"/>
              <a:pPr/>
              <a:t>‹#›</a:t>
            </a:fld>
            <a:endParaRPr lang="en-US"/>
          </a:p>
        </p:txBody>
      </p:sp>
    </p:spTree>
    <p:extLst>
      <p:ext uri="{BB962C8B-B14F-4D97-AF65-F5344CB8AC3E}">
        <p14:creationId xmlns:p14="http://schemas.microsoft.com/office/powerpoint/2010/main" val="466205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Date Placeholder 2"/>
          <p:cNvSpPr>
            <a:spLocks noGrp="1"/>
          </p:cNvSpPr>
          <p:nvPr>
            <p:ph type="dt" sz="half" idx="10"/>
          </p:nvPr>
        </p:nvSpPr>
        <p:spPr>
          <a:xfrm>
            <a:off x="762000" y="6245225"/>
            <a:ext cx="2133600" cy="476250"/>
          </a:xfrm>
          <a:prstGeom prst="rect">
            <a:avLst/>
          </a:prstGeom>
        </p:spPr>
        <p:txBody>
          <a:bodyPr/>
          <a:lstStyle>
            <a:lvl1pPr>
              <a:defRPr/>
            </a:lvl1pPr>
          </a:lstStyle>
          <a:p>
            <a:r>
              <a:rPr lang="x-none" smtClean="0"/>
              <a:t>1/13/16</a:t>
            </a:r>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r>
              <a:rPr lang="en-US" smtClean="0"/>
              <a:t>(c) Jennifer Mankoff, HCII, CMU</a:t>
            </a:r>
            <a:endParaRPr lang="en-US"/>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fld id="{9F3F4567-02FE-BD43-B5EB-684409607D6C}" type="slidenum">
              <a:rPr lang="en-US"/>
              <a:pPr/>
              <a:t>‹#›</a:t>
            </a:fld>
            <a:endParaRPr lang="en-US"/>
          </a:p>
        </p:txBody>
      </p:sp>
    </p:spTree>
    <p:extLst>
      <p:ext uri="{BB962C8B-B14F-4D97-AF65-F5344CB8AC3E}">
        <p14:creationId xmlns:p14="http://schemas.microsoft.com/office/powerpoint/2010/main" val="145238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r>
              <a:rPr lang="x-none" smtClean="0"/>
              <a:t>1/13/16</a:t>
            </a:r>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smtClean="0"/>
              <a:t>1/13/16</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2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r>
              <a:rPr lang="x-none" smtClean="0"/>
              <a:t>1/13/16</a:t>
            </a:r>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r>
              <a:rPr lang="en-US" smtClean="0"/>
              <a:t>(c) Jennifer Mankoff, HCII, CMU</a:t>
            </a:r>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4"/>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72" r:id="rId19"/>
    <p:sldLayoutId id="2147483673" r:id="rId20"/>
    <p:sldLayoutId id="2147483674" r:id="rId21"/>
  </p:sldLayoutIdLst>
  <p:timing>
    <p:tnLst>
      <p:par>
        <p:cT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2.wdp"/><Relationship Id="rId5" Type="http://schemas.openxmlformats.org/officeDocument/2006/relationships/image" Target="../media/image9.png"/><Relationship Id="rId6" Type="http://schemas.openxmlformats.org/officeDocument/2006/relationships/image" Target="../media/image10.png"/><Relationship Id="rId7" Type="http://schemas.microsoft.com/office/2007/relationships/hdphoto" Target="../media/hdphoto3.wdp"/><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google.com/url?q=http%3A%2F%2Ftinyurl.com%2Fdata2017q1&amp;sa=D&amp;sntz=1&amp;usg=AFQjCNHbjzHOJ9W5lV-iR9PLgpPYKoVOL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1" Type="http://schemas.microsoft.com/office/2007/relationships/media" Target="../media/media1.mov"/><Relationship Id="rId2" Type="http://schemas.openxmlformats.org/officeDocument/2006/relationships/video" Target="../media/media1.mov"/></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25.png"/><Relationship Id="rId6" Type="http://schemas.openxmlformats.org/officeDocument/2006/relationships/image" Target="../media/image26.jpeg"/><Relationship Id="rId1" Type="http://schemas.microsoft.com/office/2007/relationships/media" Target="../media/media2.mov"/><Relationship Id="rId2" Type="http://schemas.openxmlformats.org/officeDocument/2006/relationships/video" Target="../media/media2.mov"/></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27.png"/><Relationship Id="rId6" Type="http://schemas.openxmlformats.org/officeDocument/2006/relationships/image" Target="../media/image28.jpeg"/><Relationship Id="rId1" Type="http://schemas.microsoft.com/office/2007/relationships/media" Target="../media/media3.mov"/><Relationship Id="rId2" Type="http://schemas.openxmlformats.org/officeDocument/2006/relationships/video" Target="../media/media3.mov"/></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29.png"/><Relationship Id="rId1" Type="http://schemas.microsoft.com/office/2007/relationships/media" Target="../media/media4.mov"/><Relationship Id="rId2" Type="http://schemas.openxmlformats.org/officeDocument/2006/relationships/video" Target="../media/media4.mo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ti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ti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tif"/><Relationship Id="rId5" Type="http://schemas.openxmlformats.org/officeDocument/2006/relationships/image" Target="../media/image38.tif"/><Relationship Id="rId6" Type="http://schemas.openxmlformats.org/officeDocument/2006/relationships/image" Target="../media/image39.ti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3" Type="http://schemas.openxmlformats.org/officeDocument/2006/relationships/image" Target="../media/image37.tif"/><Relationship Id="rId4" Type="http://schemas.openxmlformats.org/officeDocument/2006/relationships/image" Target="../media/image38.tif"/><Relationship Id="rId5" Type="http://schemas.openxmlformats.org/officeDocument/2006/relationships/image" Target="../media/image39.tif"/><Relationship Id="rId1" Type="http://schemas.openxmlformats.org/officeDocument/2006/relationships/slideLayout" Target="../slideLayouts/slideLayout2.xml"/><Relationship Id="rId2" Type="http://schemas.openxmlformats.org/officeDocument/2006/relationships/image" Target="../media/image40.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941322" cy="1040870"/>
          </a:xfrm>
        </p:spPr>
        <p:txBody>
          <a:bodyPr/>
          <a:lstStyle/>
          <a:p>
            <a:r>
              <a:rPr lang="en-US" dirty="0" smtClean="0"/>
              <a:t>How do we go from data set to question?</a:t>
            </a:r>
          </a:p>
          <a:p>
            <a:r>
              <a:rPr lang="en-US" dirty="0" smtClean="0"/>
              <a:t>And from question to data set?</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err="1" smtClean="0"/>
              <a:t>Mankoff</a:t>
            </a:r>
            <a:r>
              <a:rPr lang="en-US" dirty="0" smtClean="0"/>
              <a:t> &amp; Nikola Banovic</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2017</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10</a:t>
            </a:fld>
            <a:endParaRPr lang="en-US"/>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rotWithShape="1">
          <a:blip r:embed="rId3"/>
          <a:srcRect b="5573"/>
          <a:stretch/>
        </p:blipFill>
        <p:spPr>
          <a:xfrm>
            <a:off x="1093953" y="1300269"/>
            <a:ext cx="7101416" cy="5029200"/>
          </a:xfrm>
          <a:prstGeom prst="rect">
            <a:avLst/>
          </a:prstGeom>
        </p:spPr>
      </p:pic>
      <p:sp>
        <p:nvSpPr>
          <p:cNvPr id="6" name="TextBox 5"/>
          <p:cNvSpPr txBox="1"/>
          <p:nvPr/>
        </p:nvSpPr>
        <p:spPr>
          <a:xfrm>
            <a:off x="3416844" y="1503960"/>
            <a:ext cx="2432076" cy="4508927"/>
          </a:xfrm>
          <a:prstGeom prst="rect">
            <a:avLst/>
          </a:prstGeom>
          <a:noFill/>
        </p:spPr>
        <p:txBody>
          <a:bodyPr wrap="none" rtlCol="0">
            <a:spAutoFit/>
          </a:bodyPr>
          <a:lstStyle/>
          <a:p>
            <a:pPr algn="ctr"/>
            <a:r>
              <a:rPr lang="en-US" sz="28700" b="1" dirty="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181845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b="25559"/>
          <a:stretch/>
        </p:blipFill>
        <p:spPr>
          <a:xfrm>
            <a:off x="1128943" y="1370588"/>
            <a:ext cx="6498942" cy="5105163"/>
          </a:xfrm>
          <a:prstGeom prst="rect">
            <a:avLst/>
          </a:prstGeom>
        </p:spPr>
      </p:pic>
      <p:sp>
        <p:nvSpPr>
          <p:cNvPr id="8" name="Rectangle 7"/>
          <p:cNvSpPr/>
          <p:nvPr/>
        </p:nvSpPr>
        <p:spPr>
          <a:xfrm>
            <a:off x="1379485" y="4625714"/>
            <a:ext cx="6248400" cy="6858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446936" y="914400"/>
            <a:ext cx="6250128" cy="5029200"/>
          </a:xfrm>
          <a:prstGeom prst="rect">
            <a:avLst/>
          </a:prstGeom>
        </p:spPr>
      </p:pic>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83824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Data</a:t>
            </a:r>
            <a:endParaRPr lang="en-US" dirty="0"/>
          </a:p>
        </p:txBody>
      </p:sp>
      <p:sp>
        <p:nvSpPr>
          <p:cNvPr id="3" name="Content Placeholder 2"/>
          <p:cNvSpPr>
            <a:spLocks noGrp="1"/>
          </p:cNvSpPr>
          <p:nvPr>
            <p:ph idx="1"/>
          </p:nvPr>
        </p:nvSpPr>
        <p:spPr>
          <a:xfrm>
            <a:off x="3467082" y="1905000"/>
            <a:ext cx="5219718" cy="3657600"/>
          </a:xfrm>
        </p:spPr>
        <p:txBody>
          <a:bodyPr>
            <a:normAutofit/>
          </a:bodyPr>
          <a:lstStyle/>
          <a:p>
            <a:r>
              <a:rPr lang="en-US" sz="3000" dirty="0" smtClean="0"/>
              <a:t>People already carry phones</a:t>
            </a:r>
          </a:p>
          <a:p>
            <a:r>
              <a:rPr lang="en-US" sz="3000" dirty="0" smtClean="0"/>
              <a:t>Can collect</a:t>
            </a:r>
            <a:endParaRPr lang="en-US" sz="3000" dirty="0"/>
          </a:p>
          <a:p>
            <a:pPr lvl="1"/>
            <a:r>
              <a:rPr lang="en-US" sz="2400" dirty="0" smtClean="0"/>
              <a:t>Interactions with virtual information</a:t>
            </a:r>
          </a:p>
          <a:p>
            <a:pPr lvl="1"/>
            <a:r>
              <a:rPr lang="en-US" sz="2400" dirty="0" smtClean="0"/>
              <a:t>Social engagement</a:t>
            </a:r>
          </a:p>
          <a:p>
            <a:pPr lvl="1"/>
            <a:r>
              <a:rPr lang="en-US" sz="2400" dirty="0" smtClean="0"/>
              <a:t>Loads of sensors about physical actions</a:t>
            </a:r>
            <a:endParaRPr lang="en-US" sz="2400"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92" b="90000" l="30260" r="67917">
                        <a14:foregroundMark x1="64115" y1="57778" x2="64531" y2="64514"/>
                        <a14:foregroundMark x1="64115" y1="72708" x2="64115" y2="82222"/>
                        <a14:foregroundMark x1="36979" y1="5903" x2="60104" y2="5903"/>
                        <a14:foregroundMark x1="35052" y1="6736" x2="34010" y2="11528"/>
                        <a14:foregroundMark x1="33802" y1="34236" x2="34219" y2="83333"/>
                        <a14:foregroundMark x1="65365" y1="54444" x2="65156" y2="82778"/>
                        <a14:foregroundMark x1="63490" y1="86458" x2="64948" y2="82778"/>
                      </a14:backgroundRemoval>
                    </a14:imgEffect>
                  </a14:imgLayer>
                </a14:imgProps>
              </a:ext>
            </a:extLst>
          </a:blip>
          <a:stretch>
            <a:fillRect/>
          </a:stretch>
        </p:blipFill>
        <p:spPr>
          <a:xfrm>
            <a:off x="-1249300" y="1300269"/>
            <a:ext cx="7097864" cy="5323398"/>
          </a:xfrm>
          <a:prstGeom prst="rect">
            <a:avLst/>
          </a:prstGeom>
        </p:spPr>
      </p:pic>
      <p:sp>
        <p:nvSpPr>
          <p:cNvPr id="9" name="Rounded Rectangle 8"/>
          <p:cNvSpPr/>
          <p:nvPr/>
        </p:nvSpPr>
        <p:spPr>
          <a:xfrm>
            <a:off x="1165412" y="1568823"/>
            <a:ext cx="2187388"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150470" y="1538941"/>
            <a:ext cx="2278530" cy="4388224"/>
          </a:xfrm>
          <a:prstGeom prst="roundRect">
            <a:avLst/>
          </a:prstGeom>
          <a:no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3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36064"/>
            <a:ext cx="1355880" cy="27968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41" name="Rectangle 1"/>
          <p:cNvSpPr>
            <a:spLocks noGrp="1" noChangeArrowheads="1"/>
          </p:cNvSpPr>
          <p:nvPr>
            <p:ph type="title"/>
          </p:nvPr>
        </p:nvSpPr>
        <p:spPr/>
        <p:txBody>
          <a:bodyPr/>
          <a:lstStyle/>
          <a:p>
            <a:pPr>
              <a:defRPr/>
            </a:pPr>
            <a:r>
              <a:rPr lang="en-US" smtClean="0"/>
              <a:t>Sensors</a:t>
            </a:r>
          </a:p>
        </p:txBody>
      </p:sp>
      <p:sp>
        <p:nvSpPr>
          <p:cNvPr id="10242" name="Rectangle 2"/>
          <p:cNvSpPr>
            <a:spLocks noGrp="1" noChangeArrowheads="1"/>
          </p:cNvSpPr>
          <p:nvPr>
            <p:ph type="body" idx="1"/>
          </p:nvPr>
        </p:nvSpPr>
        <p:spPr>
          <a:xfrm>
            <a:off x="267891" y="1504652"/>
            <a:ext cx="3395514" cy="4429125"/>
          </a:xfrm>
        </p:spPr>
        <p:txBody>
          <a:bodyPr/>
          <a:lstStyle/>
          <a:p>
            <a:pPr marL="268998" defTabSz="910796">
              <a:spcBef>
                <a:spcPts val="352"/>
              </a:spcBef>
              <a:buFontTx/>
              <a:buChar char="•"/>
              <a:defRPr/>
            </a:pPr>
            <a:r>
              <a:rPr lang="en-US" sz="2500" dirty="0">
                <a:solidFill>
                  <a:srgbClr val="363636"/>
                </a:solidFill>
                <a:latin typeface="Gill Sans" charset="0"/>
                <a:cs typeface="Gill Sans" charset="0"/>
                <a:sym typeface="Gill Sans" charset="0"/>
              </a:rPr>
              <a:t>Accelerometer</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Applications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Battery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Bluetooth</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Calls</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Messaging</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Gravity</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Gyroscope</a:t>
            </a:r>
          </a:p>
          <a:p>
            <a:pPr marL="268998" defTabSz="910796">
              <a:spcBef>
                <a:spcPts val="352"/>
              </a:spcBef>
              <a:buFontTx/>
              <a:buChar char="•"/>
              <a:defRPr/>
            </a:pPr>
            <a:r>
              <a:rPr lang="en-US" sz="2500" dirty="0">
                <a:solidFill>
                  <a:srgbClr val="363636"/>
                </a:solidFill>
                <a:latin typeface="Gill Sans" charset="0"/>
                <a:cs typeface="Gill Sans" charset="0"/>
                <a:sym typeface="Gill Sans" charset="0"/>
              </a:rPr>
              <a:t>Light</a:t>
            </a:r>
          </a:p>
        </p:txBody>
      </p:sp>
      <p:sp>
        <p:nvSpPr>
          <p:cNvPr id="10243" name="TextBox 1"/>
          <p:cNvSpPr txBox="1">
            <a:spLocks noChangeArrowheads="1"/>
          </p:cNvSpPr>
          <p:nvPr/>
        </p:nvSpPr>
        <p:spPr bwMode="auto">
          <a:xfrm>
            <a:off x="3255988" y="1707803"/>
            <a:ext cx="2480221" cy="434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91" tIns="32146" rIns="64291" bIns="32146">
            <a:spAutoFit/>
          </a:bodyPr>
          <a:lstStyle>
            <a:lvl1pPr eaLnBrk="0">
              <a:defRPr sz="2400">
                <a:solidFill>
                  <a:srgbClr val="004479"/>
                </a:solidFill>
                <a:latin typeface="Trebuchet MS" charset="0"/>
                <a:ea typeface="ＭＳ Ｐゴシック" charset="0"/>
                <a:cs typeface="ＭＳ Ｐゴシック" charset="0"/>
                <a:sym typeface="Trebuchet MS" charset="0"/>
              </a:defRPr>
            </a:lvl1pPr>
            <a:lvl2pPr marL="742950" indent="-285750" eaLnBrk="0">
              <a:defRPr sz="2400">
                <a:solidFill>
                  <a:srgbClr val="004479"/>
                </a:solidFill>
                <a:latin typeface="Trebuchet MS" charset="0"/>
                <a:ea typeface="ＭＳ Ｐゴシック" charset="0"/>
                <a:sym typeface="Trebuchet MS" charset="0"/>
              </a:defRPr>
            </a:lvl2pPr>
            <a:lvl3pPr marL="1143000" indent="-228600" eaLnBrk="0">
              <a:defRPr sz="2400">
                <a:solidFill>
                  <a:srgbClr val="004479"/>
                </a:solidFill>
                <a:latin typeface="Trebuchet MS" charset="0"/>
                <a:ea typeface="ＭＳ Ｐゴシック" charset="0"/>
                <a:sym typeface="Trebuchet MS" charset="0"/>
              </a:defRPr>
            </a:lvl3pPr>
            <a:lvl4pPr marL="1600200" indent="-228600" eaLnBrk="0">
              <a:defRPr sz="2400">
                <a:solidFill>
                  <a:srgbClr val="004479"/>
                </a:solidFill>
                <a:latin typeface="Trebuchet MS" charset="0"/>
                <a:ea typeface="ＭＳ Ｐゴシック" charset="0"/>
                <a:sym typeface="Trebuchet MS" charset="0"/>
              </a:defRPr>
            </a:lvl4pPr>
            <a:lvl5pPr marL="2057400" indent="-228600" eaLnBrk="0">
              <a:defRPr sz="2400">
                <a:solidFill>
                  <a:srgbClr val="004479"/>
                </a:solidFill>
                <a:latin typeface="Trebuchet MS" charset="0"/>
                <a:ea typeface="ＭＳ Ｐゴシック" charset="0"/>
                <a:sym typeface="Trebuchet MS" charset="0"/>
              </a:defRPr>
            </a:lvl5pPr>
            <a:lvl6pPr marL="25146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6pPr>
            <a:lvl7pPr marL="29718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7pPr>
            <a:lvl8pPr marL="34290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8pPr>
            <a:lvl9pPr marL="3886200" indent="-228600" defTabSz="1295400" eaLnBrk="0" fontAlgn="base" hangingPunct="0">
              <a:spcBef>
                <a:spcPct val="0"/>
              </a:spcBef>
              <a:spcAft>
                <a:spcPct val="0"/>
              </a:spcAft>
              <a:defRPr sz="2400">
                <a:solidFill>
                  <a:srgbClr val="004479"/>
                </a:solidFill>
                <a:latin typeface="Trebuchet MS" charset="0"/>
                <a:ea typeface="ＭＳ Ｐゴシック" charset="0"/>
                <a:sym typeface="Trebuchet MS" charset="0"/>
              </a:defRPr>
            </a:lvl9pPr>
          </a:lstStyle>
          <a:p>
            <a:pPr eaLnBrk="1"/>
            <a:endParaRPr lang="en-US"/>
          </a:p>
        </p:txBody>
      </p:sp>
      <p:sp>
        <p:nvSpPr>
          <p:cNvPr id="3" name="Rectangle 2"/>
          <p:cNvSpPr/>
          <p:nvPr/>
        </p:nvSpPr>
        <p:spPr>
          <a:xfrm>
            <a:off x="2749228" y="1442145"/>
            <a:ext cx="3392165" cy="4366617"/>
          </a:xfrm>
          <a:prstGeom prst="rect">
            <a:avLst/>
          </a:prstGeom>
        </p:spPr>
        <p:txBody>
          <a:bodyPr lIns="64291" tIns="32146" rIns="64291" bIns="32146">
            <a:spAutoFit/>
          </a:bodyPr>
          <a:lstStyle/>
          <a:p>
            <a:pPr marL="268998" indent="-241093">
              <a:spcBef>
                <a:spcPts val="352"/>
              </a:spcBef>
              <a:buFontTx/>
              <a:buChar char="•"/>
              <a:defRPr/>
            </a:pPr>
            <a:r>
              <a:rPr lang="en-US" sz="2500" dirty="0">
                <a:solidFill>
                  <a:srgbClr val="363636"/>
                </a:solidFill>
                <a:latin typeface="Gill Sans" charset="0"/>
                <a:cs typeface="Gill Sans" charset="0"/>
                <a:sym typeface="Gill Sans" charset="0"/>
              </a:rPr>
              <a:t>Linear Accelerometer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Location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Magnetometer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Network Usage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Orientation</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Pressure</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Processor</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Proximity</a:t>
            </a:r>
          </a:p>
          <a:p>
            <a:pPr marL="268998" indent="-241093">
              <a:spcBef>
                <a:spcPts val="352"/>
              </a:spcBef>
              <a:buFontTx/>
              <a:buChar char="•"/>
              <a:defRPr/>
            </a:pPr>
            <a:r>
              <a:rPr lang="en-US" sz="2500" dirty="0">
                <a:solidFill>
                  <a:srgbClr val="363636"/>
                </a:solidFill>
                <a:latin typeface="Gill Sans" charset="0"/>
                <a:cs typeface="Gill Sans" charset="0"/>
                <a:sym typeface="Gill Sans" charset="0"/>
              </a:rPr>
              <a:t>Rotation</a:t>
            </a:r>
          </a:p>
          <a:p>
            <a:pPr marL="27905">
              <a:spcBef>
                <a:spcPts val="352"/>
              </a:spcBef>
              <a:defRPr/>
            </a:pPr>
            <a:endParaRPr lang="en-US" sz="2500" dirty="0">
              <a:solidFill>
                <a:srgbClr val="363636"/>
              </a:solidFill>
              <a:latin typeface="Gill Sans" charset="0"/>
              <a:cs typeface="Gill Sans" charset="0"/>
              <a:sym typeface="Gill Sans" charset="0"/>
            </a:endParaRPr>
          </a:p>
        </p:txBody>
      </p:sp>
      <p:sp>
        <p:nvSpPr>
          <p:cNvPr id="10245" name="Rectangle 3"/>
          <p:cNvSpPr>
            <a:spLocks noChangeArrowheads="1"/>
          </p:cNvSpPr>
          <p:nvPr/>
        </p:nvSpPr>
        <p:spPr bwMode="auto">
          <a:xfrm>
            <a:off x="6177111" y="1438796"/>
            <a:ext cx="4572000" cy="2627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91" tIns="32146" rIns="64291" bIns="32146">
            <a:spAutoFit/>
          </a:bodyPr>
          <a:lstStyle/>
          <a:p>
            <a:pPr marL="268998" indent="-241093">
              <a:spcBef>
                <a:spcPts val="352"/>
              </a:spcBef>
              <a:buFontTx/>
              <a:buChar char="•"/>
            </a:pPr>
            <a:r>
              <a:rPr lang="en-US" sz="2500">
                <a:latin typeface="Gill Sans" charset="0"/>
                <a:cs typeface="Gill Sans" charset="0"/>
                <a:sym typeface="Gill Sans" charset="0"/>
              </a:rPr>
              <a:t>Screen</a:t>
            </a:r>
          </a:p>
          <a:p>
            <a:pPr marL="268998" indent="-241093">
              <a:spcBef>
                <a:spcPts val="352"/>
              </a:spcBef>
              <a:buFontTx/>
              <a:buChar char="•"/>
            </a:pPr>
            <a:r>
              <a:rPr lang="en-US" sz="2500">
                <a:latin typeface="Gill Sans" charset="0"/>
                <a:cs typeface="Gill Sans" charset="0"/>
                <a:sym typeface="Gill Sans" charset="0"/>
              </a:rPr>
              <a:t>Telephony</a:t>
            </a:r>
          </a:p>
          <a:p>
            <a:pPr marL="268998" indent="-241093">
              <a:spcBef>
                <a:spcPts val="352"/>
              </a:spcBef>
              <a:buFontTx/>
              <a:buChar char="•"/>
            </a:pPr>
            <a:r>
              <a:rPr lang="en-US" sz="2500">
                <a:latin typeface="Gill Sans" charset="0"/>
                <a:cs typeface="Gill Sans" charset="0"/>
                <a:sym typeface="Gill Sans" charset="0"/>
              </a:rPr>
              <a:t>Temperature</a:t>
            </a:r>
          </a:p>
          <a:p>
            <a:pPr marL="268998" indent="-241093">
              <a:spcBef>
                <a:spcPts val="352"/>
              </a:spcBef>
              <a:buFontTx/>
              <a:buChar char="•"/>
            </a:pPr>
            <a:r>
              <a:rPr lang="en-US" sz="2500">
                <a:latin typeface="Gill Sans" charset="0"/>
                <a:cs typeface="Gill Sans" charset="0"/>
                <a:sym typeface="Gill Sans" charset="0"/>
              </a:rPr>
              <a:t>Traffic</a:t>
            </a:r>
          </a:p>
          <a:p>
            <a:pPr marL="268998" indent="-241093">
              <a:spcBef>
                <a:spcPts val="352"/>
              </a:spcBef>
              <a:buFontTx/>
              <a:buChar char="•"/>
            </a:pPr>
            <a:r>
              <a:rPr lang="en-US" sz="2500">
                <a:latin typeface="Gill Sans" charset="0"/>
                <a:cs typeface="Gill Sans" charset="0"/>
                <a:sym typeface="Gill Sans" charset="0"/>
              </a:rPr>
              <a:t>Wi-Fi</a:t>
            </a:r>
          </a:p>
          <a:p>
            <a:pPr marL="268998" indent="-241093">
              <a:spcBef>
                <a:spcPts val="352"/>
              </a:spcBef>
              <a:buFontTx/>
              <a:buChar char="•"/>
            </a:pPr>
            <a:r>
              <a:rPr lang="en-US" sz="2500">
                <a:latin typeface="Gill Sans" charset="0"/>
                <a:cs typeface="Gill Sans" charset="0"/>
                <a:sym typeface="Gill Sans" charset="0"/>
              </a:rPr>
              <a:t>… </a:t>
            </a:r>
            <a:r>
              <a:rPr lang="en-US" sz="2500" b="1">
                <a:latin typeface="Gill Sans" charset="0"/>
                <a:cs typeface="Gill Sans" charset="0"/>
                <a:sym typeface="Gill Sans" charset="0"/>
              </a:rPr>
              <a:t>many more</a:t>
            </a:r>
            <a:endParaRPr lang="en-US" sz="2500"/>
          </a:p>
        </p:txBody>
      </p:sp>
    </p:spTree>
    <p:extLst>
      <p:ext uri="{BB962C8B-B14F-4D97-AF65-F5344CB8AC3E}">
        <p14:creationId xmlns:p14="http://schemas.microsoft.com/office/powerpoint/2010/main" val="196402602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of 1</a:t>
            </a:r>
            <a:endParaRPr lang="en-US" dirty="0"/>
          </a:p>
        </p:txBody>
      </p:sp>
      <p:sp>
        <p:nvSpPr>
          <p:cNvPr id="3" name="Content Placeholder 2"/>
          <p:cNvSpPr>
            <a:spLocks noGrp="1"/>
          </p:cNvSpPr>
          <p:nvPr>
            <p:ph idx="1"/>
          </p:nvPr>
        </p:nvSpPr>
        <p:spPr/>
        <p:txBody>
          <a:bodyPr>
            <a:normAutofit/>
          </a:bodyPr>
          <a:lstStyle/>
          <a:p>
            <a:r>
              <a:rPr lang="en-US" sz="3200" dirty="0" smtClean="0"/>
              <a:t>Build compelling and useful apps that provide value in everyday life and a compelling user experience</a:t>
            </a:r>
          </a:p>
          <a:p>
            <a:endParaRPr lang="en-US" sz="3200" dirty="0" smtClean="0"/>
          </a:p>
          <a:p>
            <a:r>
              <a:rPr lang="en-US" sz="3200" dirty="0" smtClean="0"/>
              <a:t>Think about what you can do with big data for 1 with origins in everyday activity</a:t>
            </a:r>
            <a:endParaRPr lang="en-US" sz="3200" dirty="0"/>
          </a:p>
        </p:txBody>
      </p:sp>
    </p:spTree>
    <p:extLst>
      <p:ext uri="{BB962C8B-B14F-4D97-AF65-F5344CB8AC3E}">
        <p14:creationId xmlns:p14="http://schemas.microsoft.com/office/powerpoint/2010/main" val="4142977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a:xfrm>
            <a:off x="1128943" y="1400967"/>
            <a:ext cx="7779056" cy="4379976"/>
          </a:xfrm>
        </p:spPr>
        <p:txBody>
          <a:bodyPr>
            <a:noAutofit/>
          </a:bodyPr>
          <a:lstStyle/>
          <a:p>
            <a:pPr marL="0" indent="0">
              <a:buNone/>
            </a:pPr>
            <a:r>
              <a:rPr lang="en-US" dirty="0" smtClean="0"/>
              <a:t>We have made a number of </a:t>
            </a:r>
            <a:r>
              <a:rPr lang="en-US" b="1" dirty="0" smtClean="0">
                <a:solidFill>
                  <a:schemeClr val="accent1"/>
                </a:solidFill>
              </a:rPr>
              <a:t>WRONG</a:t>
            </a:r>
            <a:r>
              <a:rPr lang="en-US" dirty="0" smtClean="0">
                <a:solidFill>
                  <a:schemeClr val="accent1"/>
                </a:solidFill>
              </a:rPr>
              <a:t> </a:t>
            </a:r>
            <a:r>
              <a:rPr lang="en-US" dirty="0" smtClean="0"/>
              <a:t>assumptions about:</a:t>
            </a:r>
          </a:p>
          <a:p>
            <a:pPr lvl="1"/>
            <a:r>
              <a:rPr lang="en-US" sz="2400" dirty="0" smtClean="0"/>
              <a:t>what smart phones are </a:t>
            </a:r>
          </a:p>
          <a:p>
            <a:pPr lvl="1"/>
            <a:r>
              <a:rPr lang="en-US" sz="2400" dirty="0" smtClean="0"/>
              <a:t>how they are used</a:t>
            </a:r>
            <a:endParaRPr lang="en-US" dirty="0"/>
          </a:p>
          <a:p>
            <a:pPr marL="0" indent="0">
              <a:buNone/>
            </a:pPr>
            <a:r>
              <a:rPr lang="en-US" dirty="0" smtClean="0"/>
              <a:t>By removing assumptions, we can </a:t>
            </a:r>
            <a:r>
              <a:rPr lang="en-US" b="1" dirty="0" smtClean="0">
                <a:solidFill>
                  <a:srgbClr val="850205"/>
                </a:solidFill>
              </a:rPr>
              <a:t>RE-CAST</a:t>
            </a:r>
            <a:r>
              <a:rPr lang="en-US" b="1" dirty="0" smtClean="0"/>
              <a:t>:</a:t>
            </a:r>
            <a:r>
              <a:rPr lang="en-US" b="1" dirty="0" smtClean="0">
                <a:solidFill>
                  <a:srgbClr val="FF0000"/>
                </a:solidFill>
              </a:rPr>
              <a:t> </a:t>
            </a:r>
          </a:p>
          <a:p>
            <a:pPr lvl="1"/>
            <a:r>
              <a:rPr lang="en-US" sz="2400" dirty="0" smtClean="0"/>
              <a:t>the notion of what a smart phone is</a:t>
            </a:r>
          </a:p>
          <a:p>
            <a:pPr lvl="1"/>
            <a:r>
              <a:rPr lang="en-US" sz="2400" dirty="0"/>
              <a:t>h</a:t>
            </a:r>
            <a:r>
              <a:rPr lang="en-US" sz="2400" dirty="0" smtClean="0"/>
              <a:t>ow to change usage behavior</a:t>
            </a:r>
          </a:p>
          <a:p>
            <a:pPr lvl="1"/>
            <a:r>
              <a:rPr lang="en-US" sz="2400" dirty="0"/>
              <a:t>h</a:t>
            </a:r>
            <a:r>
              <a:rPr lang="en-US" sz="2400" dirty="0" smtClean="0"/>
              <a:t>ow to perform behavioral imaging</a:t>
            </a:r>
            <a:endParaRPr lang="en-US" sz="2400" dirty="0"/>
          </a:p>
          <a:p>
            <a:pPr lvl="1"/>
            <a:r>
              <a:rPr lang="en-US" sz="2400" dirty="0" smtClean="0"/>
              <a:t>how we can use them to improve people’s lives</a:t>
            </a:r>
            <a:endParaRPr lang="en-US" sz="2400" dirty="0"/>
          </a:p>
          <a:p>
            <a:pPr lvl="1"/>
            <a:r>
              <a:rPr lang="en-US" sz="2400" dirty="0"/>
              <a:t>h</a:t>
            </a:r>
            <a:r>
              <a:rPr lang="en-US" sz="2400" dirty="0" smtClean="0"/>
              <a:t>ow to leverage make (personalized) meaning from (your) big data</a:t>
            </a:r>
          </a:p>
        </p:txBody>
      </p:sp>
    </p:spTree>
    <p:extLst>
      <p:ext uri="{BB962C8B-B14F-4D97-AF65-F5344CB8AC3E}">
        <p14:creationId xmlns:p14="http://schemas.microsoft.com/office/powerpoint/2010/main" val="199880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400" y="68705"/>
            <a:ext cx="8915400" cy="1143000"/>
          </a:xfrm>
        </p:spPr>
        <p:txBody>
          <a:bodyPr>
            <a:normAutofit/>
          </a:bodyPr>
          <a:lstStyle/>
          <a:p>
            <a:r>
              <a:rPr lang="en-US" dirty="0" smtClean="0"/>
              <a:t>Assumption #1: We all have smart phones</a:t>
            </a:r>
            <a:endParaRPr lang="en-US" dirty="0"/>
          </a:p>
        </p:txBody>
      </p:sp>
      <p:sp>
        <p:nvSpPr>
          <p:cNvPr id="3" name="Content Placeholder 2"/>
          <p:cNvSpPr>
            <a:spLocks noGrp="1"/>
          </p:cNvSpPr>
          <p:nvPr>
            <p:ph idx="1"/>
          </p:nvPr>
        </p:nvSpPr>
        <p:spPr>
          <a:xfrm>
            <a:off x="1287282" y="1295400"/>
            <a:ext cx="7399517" cy="5410200"/>
          </a:xfrm>
        </p:spPr>
        <p:txBody>
          <a:bodyPr>
            <a:normAutofit fontScale="85000" lnSpcReduction="20000"/>
          </a:bodyPr>
          <a:lstStyle/>
          <a:p>
            <a:r>
              <a:rPr lang="en-US" dirty="0" smtClean="0"/>
              <a:t>What is a smart phone? </a:t>
            </a:r>
          </a:p>
          <a:p>
            <a:pPr lvl="1"/>
            <a:r>
              <a:rPr lang="en-US" dirty="0" smtClean="0"/>
              <a:t>Android, iPhone, Nokia, Windows Mobile, Blackberry, …</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endParaRPr lang="en-US" dirty="0"/>
          </a:p>
          <a:p>
            <a:endParaRPr lang="en-US" dirty="0" smtClean="0"/>
          </a:p>
          <a:p>
            <a:endParaRPr lang="en-US" dirty="0"/>
          </a:p>
          <a:p>
            <a:endParaRPr lang="en-US" dirty="0" smtClean="0"/>
          </a:p>
          <a:p>
            <a:r>
              <a:rPr lang="en-US" dirty="0" smtClean="0"/>
              <a:t>Feature phone vs. smart phone</a:t>
            </a:r>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4673" b="94860" l="5106" r="92766">
                        <a14:foregroundMark x1="93617" y1="40654" x2="93617" y2="40654"/>
                        <a14:foregroundMark x1="82553" y1="5607" x2="82553" y2="5607"/>
                        <a14:foregroundMark x1="26383" y1="15421" x2="26383" y2="15421"/>
                        <a14:foregroundMark x1="21277" y1="27570" x2="21277" y2="27570"/>
                        <a14:foregroundMark x1="77447" y1="92523" x2="77447" y2="92523"/>
                        <a14:foregroundMark x1="56170" y1="94860" x2="56170" y2="94860"/>
                        <a14:foregroundMark x1="5106" y1="41121" x2="5106" y2="41121"/>
                      </a14:backgroundRemoval>
                    </a14:imgEffect>
                  </a14:imgLayer>
                </a14:imgProps>
              </a:ext>
            </a:extLst>
          </a:blip>
          <a:stretch>
            <a:fillRect/>
          </a:stretch>
        </p:blipFill>
        <p:spPr>
          <a:xfrm>
            <a:off x="1143000" y="2209800"/>
            <a:ext cx="2984500" cy="27178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133600"/>
            <a:ext cx="1567042" cy="1282700"/>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backgroundRemoval t="2451" b="94118" l="4858" r="92713">
                        <a14:foregroundMark x1="64777" y1="94118" x2="64777" y2="94118"/>
                        <a14:foregroundMark x1="93522" y1="68137" x2="93522" y2="68137"/>
                        <a14:foregroundMark x1="35223" y1="2451" x2="35223" y2="2451"/>
                        <a14:foregroundMark x1="4858" y1="24510" x2="4858" y2="24510"/>
                      </a14:backgroundRemoval>
                    </a14:imgEffect>
                  </a14:imgLayer>
                </a14:imgProps>
              </a:ext>
              <a:ext uri="{28A0092B-C50C-407E-A947-70E740481C1C}">
                <a14:useLocalDpi xmlns:a14="http://schemas.microsoft.com/office/drawing/2010/main"/>
              </a:ext>
            </a:extLst>
          </a:blip>
          <a:stretch>
            <a:fillRect/>
          </a:stretch>
        </p:blipFill>
        <p:spPr>
          <a:xfrm>
            <a:off x="5791200" y="2819400"/>
            <a:ext cx="1765300" cy="1457981"/>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62400" y="3505200"/>
            <a:ext cx="1536700" cy="1536700"/>
          </a:xfrm>
          <a:prstGeom prst="rect">
            <a:avLst/>
          </a:prstGeom>
        </p:spPr>
      </p:pic>
      <p:sp>
        <p:nvSpPr>
          <p:cNvPr id="10" name="Rectangle 9"/>
          <p:cNvSpPr/>
          <p:nvPr/>
        </p:nvSpPr>
        <p:spPr>
          <a:xfrm rot="19829056">
            <a:off x="820425" y="3173498"/>
            <a:ext cx="7106826" cy="923330"/>
          </a:xfrm>
          <a:prstGeom prst="rect">
            <a:avLst/>
          </a:prstGeom>
          <a:solidFill>
            <a:srgbClr val="FF0000"/>
          </a:solidFill>
          <a:effectLst>
            <a:glow rad="139700">
              <a:schemeClr val="accent2">
                <a:satMod val="175000"/>
                <a:alpha val="40000"/>
              </a:schemeClr>
            </a:glow>
          </a:effectLst>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All Marketing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TextBox 10"/>
          <p:cNvSpPr txBox="1"/>
          <p:nvPr/>
        </p:nvSpPr>
        <p:spPr>
          <a:xfrm>
            <a:off x="5980004" y="3965858"/>
            <a:ext cx="3124200" cy="923330"/>
          </a:xfrm>
          <a:prstGeom prst="rect">
            <a:avLst/>
          </a:prstGeom>
          <a:solidFill>
            <a:schemeClr val="bg1"/>
          </a:solidFill>
          <a:ln>
            <a:solidFill>
              <a:srgbClr val="3366FF"/>
            </a:solidFill>
          </a:ln>
        </p:spPr>
        <p:txBody>
          <a:bodyPr wrap="square" rtlCol="0">
            <a:spAutoFit/>
          </a:bodyPr>
          <a:lstStyle/>
          <a:p>
            <a:r>
              <a:rPr lang="en-US" dirty="0" smtClean="0"/>
              <a:t> - “runs it’s own unique software but not a true and complete mobile OS”</a:t>
            </a:r>
            <a:endParaRPr lang="en-US" dirty="0"/>
          </a:p>
        </p:txBody>
      </p:sp>
      <p:sp>
        <p:nvSpPr>
          <p:cNvPr id="12" name="TextBox 11"/>
          <p:cNvSpPr txBox="1"/>
          <p:nvPr/>
        </p:nvSpPr>
        <p:spPr>
          <a:xfrm>
            <a:off x="5980004" y="4947528"/>
            <a:ext cx="3124200" cy="1477328"/>
          </a:xfrm>
          <a:prstGeom prst="rect">
            <a:avLst/>
          </a:prstGeom>
          <a:solidFill>
            <a:schemeClr val="bg1"/>
          </a:solidFill>
          <a:ln>
            <a:solidFill>
              <a:srgbClr val="008000"/>
            </a:solidFill>
          </a:ln>
        </p:spPr>
        <p:txBody>
          <a:bodyPr wrap="square" rtlCol="0">
            <a:spAutoFit/>
          </a:bodyPr>
          <a:lstStyle/>
          <a:p>
            <a:r>
              <a:rPr lang="en-US" dirty="0" smtClean="0"/>
              <a:t>- “runs a complete mobile OS”</a:t>
            </a:r>
          </a:p>
          <a:p>
            <a:r>
              <a:rPr lang="en-US" dirty="0" smtClean="0"/>
              <a:t>- “offers more advanced computing ability and connectivity than a feature phone”</a:t>
            </a:r>
            <a:endParaRPr lang="en-US" dirty="0"/>
          </a:p>
        </p:txBody>
      </p:sp>
    </p:spTree>
    <p:extLst>
      <p:ext uri="{BB962C8B-B14F-4D97-AF65-F5344CB8AC3E}">
        <p14:creationId xmlns:p14="http://schemas.microsoft.com/office/powerpoint/2010/main" val="131079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0000"/>
          </a:blip>
          <a:stretch>
            <a:fillRect/>
          </a:stretch>
        </p:blipFill>
        <p:spPr>
          <a:xfrm>
            <a:off x="-32910" y="838200"/>
            <a:ext cx="9209820" cy="5181600"/>
          </a:xfrm>
          <a:prstGeom prst="rect">
            <a:avLst/>
          </a:prstGeom>
        </p:spPr>
      </p:pic>
      <p:sp>
        <p:nvSpPr>
          <p:cNvPr id="2" name="Title 1"/>
          <p:cNvSpPr>
            <a:spLocks noGrp="1"/>
          </p:cNvSpPr>
          <p:nvPr>
            <p:ph type="title"/>
          </p:nvPr>
        </p:nvSpPr>
        <p:spPr/>
        <p:txBody>
          <a:bodyPr/>
          <a:lstStyle/>
          <a:p>
            <a:r>
              <a:rPr lang="en-US" dirty="0" smtClean="0"/>
              <a:t>Dumb phones</a:t>
            </a:r>
            <a:endParaRPr lang="en-US" dirty="0"/>
          </a:p>
        </p:txBody>
      </p:sp>
      <p:sp>
        <p:nvSpPr>
          <p:cNvPr id="3" name="Content Placeholder 2"/>
          <p:cNvSpPr>
            <a:spLocks noGrp="1"/>
          </p:cNvSpPr>
          <p:nvPr>
            <p:ph idx="1"/>
          </p:nvPr>
        </p:nvSpPr>
        <p:spPr/>
        <p:txBody>
          <a:bodyPr/>
          <a:lstStyle/>
          <a:p>
            <a:r>
              <a:rPr lang="en-US" dirty="0" smtClean="0">
                <a:solidFill>
                  <a:schemeClr val="tx1"/>
                </a:solidFill>
              </a:rPr>
              <a:t>We live in a time of dumb phones</a:t>
            </a:r>
          </a:p>
          <a:p>
            <a:r>
              <a:rPr lang="en-US" dirty="0" smtClean="0">
                <a:solidFill>
                  <a:schemeClr val="tx1"/>
                </a:solidFill>
              </a:rPr>
              <a:t>Know almost nothing about me</a:t>
            </a:r>
          </a:p>
          <a:p>
            <a:pPr lvl="1"/>
            <a:r>
              <a:rPr lang="en-US" dirty="0" smtClean="0">
                <a:solidFill>
                  <a:schemeClr val="tx1"/>
                </a:solidFill>
              </a:rPr>
              <a:t>Explicit preferences</a:t>
            </a:r>
          </a:p>
          <a:p>
            <a:pPr lvl="1"/>
            <a:r>
              <a:rPr lang="en-US" dirty="0" smtClean="0">
                <a:solidFill>
                  <a:schemeClr val="tx1"/>
                </a:solidFill>
              </a:rPr>
              <a:t>Contacts</a:t>
            </a:r>
          </a:p>
          <a:p>
            <a:pPr lvl="1"/>
            <a:r>
              <a:rPr lang="en-US" dirty="0" smtClean="0">
                <a:solidFill>
                  <a:schemeClr val="tx1"/>
                </a:solidFill>
              </a:rPr>
              <a:t>Running applications</a:t>
            </a:r>
          </a:p>
          <a:p>
            <a:r>
              <a:rPr lang="en-US" dirty="0" smtClean="0">
                <a:solidFill>
                  <a:schemeClr val="tx1"/>
                </a:solidFill>
              </a:rPr>
              <a:t>Hardly knows when I’m mobile/fixed, charging/not charging</a:t>
            </a:r>
          </a:p>
          <a:p>
            <a:r>
              <a:rPr lang="en-US" dirty="0" smtClean="0">
                <a:solidFill>
                  <a:schemeClr val="tx1"/>
                </a:solidFill>
              </a:rPr>
              <a:t>Doesn’t know me or what I’m doing</a:t>
            </a:r>
          </a:p>
          <a:p>
            <a:pPr lvl="1"/>
            <a:endParaRPr lang="en-US" dirty="0" smtClean="0">
              <a:solidFill>
                <a:schemeClr val="tx1"/>
              </a:solidFill>
            </a:endParaRPr>
          </a:p>
        </p:txBody>
      </p:sp>
      <p:sp>
        <p:nvSpPr>
          <p:cNvPr id="4" name="Rectangle 3"/>
          <p:cNvSpPr/>
          <p:nvPr/>
        </p:nvSpPr>
        <p:spPr>
          <a:xfrm rot="2087347">
            <a:off x="1873548" y="3538824"/>
            <a:ext cx="58077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8000" b="1" cap="all" spc="0" dirty="0" smtClean="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rPr>
              <a:t>Why Not???</a:t>
            </a:r>
            <a:endParaRPr lang="en-US" sz="8000" b="1" cap="all" spc="0" dirty="0">
              <a:ln w="9000" cmpd="sng">
                <a:solidFill>
                  <a:schemeClr val="accent4">
                    <a:shade val="50000"/>
                    <a:satMod val="120000"/>
                  </a:schemeClr>
                </a:solidFill>
                <a:prstDash val="solid"/>
              </a:ln>
              <a:solidFill>
                <a:schemeClr val="bg2"/>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45057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sz="2800" dirty="0" smtClean="0">
                <a:latin typeface="Verdana" charset="0"/>
                <a:ea typeface="ＭＳ Ｐゴシック" charset="0"/>
                <a:cs typeface="Verdana" charset="0"/>
              </a:rPr>
              <a:t>What we’d like instead: </a:t>
            </a:r>
            <a:br>
              <a:rPr lang="en-US" sz="2800" dirty="0" smtClean="0">
                <a:latin typeface="Verdana" charset="0"/>
                <a:ea typeface="ＭＳ Ｐゴシック" charset="0"/>
                <a:cs typeface="Verdana" charset="0"/>
              </a:rPr>
            </a:br>
            <a:r>
              <a:rPr lang="en-US" sz="2800" dirty="0" smtClean="0">
                <a:latin typeface="Verdana" charset="0"/>
                <a:ea typeface="ＭＳ Ｐゴシック" charset="0"/>
                <a:cs typeface="Verdana" charset="0"/>
              </a:rPr>
              <a:t>Context-aware phones</a:t>
            </a:r>
            <a:endParaRPr lang="en-US" sz="2800" dirty="0">
              <a:latin typeface="Verdana" charset="0"/>
              <a:ea typeface="ＭＳ Ｐゴシック" charset="0"/>
              <a:cs typeface="Verdana" charset="0"/>
            </a:endParaRPr>
          </a:p>
        </p:txBody>
      </p:sp>
      <p:sp>
        <p:nvSpPr>
          <p:cNvPr id="6" name="Rectangle 5"/>
          <p:cNvSpPr>
            <a:spLocks noChangeArrowheads="1"/>
          </p:cNvSpPr>
          <p:nvPr/>
        </p:nvSpPr>
        <p:spPr bwMode="auto">
          <a:xfrm>
            <a:off x="1235790" y="3535183"/>
            <a:ext cx="2318826" cy="92488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Application</a:t>
            </a:r>
          </a:p>
        </p:txBody>
      </p:sp>
      <p:sp>
        <p:nvSpPr>
          <p:cNvPr id="7" name="Rounded Rectangle 6"/>
          <p:cNvSpPr>
            <a:spLocks noChangeArrowheads="1"/>
          </p:cNvSpPr>
          <p:nvPr/>
        </p:nvSpPr>
        <p:spPr bwMode="auto">
          <a:xfrm>
            <a:off x="1600200" y="1869269"/>
            <a:ext cx="1600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Input</a:t>
            </a:r>
          </a:p>
        </p:txBody>
      </p:sp>
      <p:sp>
        <p:nvSpPr>
          <p:cNvPr id="8" name="Rounded Rectangle 7"/>
          <p:cNvSpPr>
            <a:spLocks noChangeArrowheads="1"/>
          </p:cNvSpPr>
          <p:nvPr/>
        </p:nvSpPr>
        <p:spPr bwMode="auto">
          <a:xfrm>
            <a:off x="160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1" name="Straight Arrow Connector 10"/>
          <p:cNvCxnSpPr>
            <a:cxnSpLocks noChangeShapeType="1"/>
            <a:stCxn id="7" idx="2"/>
            <a:endCxn id="6" idx="0"/>
          </p:cNvCxnSpPr>
          <p:nvPr/>
        </p:nvCxnSpPr>
        <p:spPr bwMode="auto">
          <a:xfrm flipH="1">
            <a:off x="2395203" y="2478869"/>
            <a:ext cx="5097" cy="105631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2" name="Straight Arrow Connector 11"/>
          <p:cNvCxnSpPr>
            <a:cxnSpLocks noChangeShapeType="1"/>
            <a:stCxn id="6" idx="2"/>
            <a:endCxn id="8" idx="0"/>
          </p:cNvCxnSpPr>
          <p:nvPr/>
        </p:nvCxnSpPr>
        <p:spPr bwMode="auto">
          <a:xfrm>
            <a:off x="2395203" y="4460068"/>
            <a:ext cx="5097" cy="7620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sp>
        <p:nvSpPr>
          <p:cNvPr id="15" name="Rectangle 14"/>
          <p:cNvSpPr>
            <a:spLocks noChangeArrowheads="1"/>
          </p:cNvSpPr>
          <p:nvPr/>
        </p:nvSpPr>
        <p:spPr bwMode="auto">
          <a:xfrm>
            <a:off x="5045790" y="3565593"/>
            <a:ext cx="2318826" cy="11230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latin typeface="+mn-lt"/>
                <a:ea typeface="+mn-ea"/>
                <a:cs typeface="+mn-cs"/>
              </a:rPr>
              <a:t>Context-Aware</a:t>
            </a:r>
          </a:p>
          <a:p>
            <a:pPr algn="ctr">
              <a:defRPr/>
            </a:pPr>
            <a:r>
              <a:rPr lang="en-US" sz="2000" b="1" dirty="0">
                <a:latin typeface="+mn-lt"/>
                <a:ea typeface="+mn-ea"/>
                <a:cs typeface="+mn-cs"/>
              </a:rPr>
              <a:t>Application</a:t>
            </a:r>
          </a:p>
        </p:txBody>
      </p:sp>
      <p:sp>
        <p:nvSpPr>
          <p:cNvPr id="17" name="Rounded Rectangle 16"/>
          <p:cNvSpPr>
            <a:spLocks noChangeArrowheads="1"/>
          </p:cNvSpPr>
          <p:nvPr/>
        </p:nvSpPr>
        <p:spPr bwMode="auto">
          <a:xfrm>
            <a:off x="5410200" y="5222069"/>
            <a:ext cx="1600200" cy="609600"/>
          </a:xfrm>
          <a:prstGeom prst="roundRect">
            <a:avLst>
              <a:gd name="adj" fmla="val 16667"/>
            </a:avLst>
          </a:prstGeom>
          <a:ln>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b="1" dirty="0">
                <a:latin typeface="+mn-lt"/>
                <a:ea typeface="+mn-ea"/>
                <a:cs typeface="+mn-cs"/>
              </a:rPr>
              <a:t>Action</a:t>
            </a:r>
          </a:p>
        </p:txBody>
      </p:sp>
      <p:cxnSp>
        <p:nvCxnSpPr>
          <p:cNvPr id="18" name="Straight Arrow Connector 17"/>
          <p:cNvCxnSpPr>
            <a:cxnSpLocks noChangeShapeType="1"/>
            <a:stCxn id="25" idx="1"/>
            <a:endCxn id="15" idx="0"/>
          </p:cNvCxnSpPr>
          <p:nvPr/>
        </p:nvCxnSpPr>
        <p:spPr bwMode="auto">
          <a:xfrm flipH="1">
            <a:off x="6205203" y="2859869"/>
            <a:ext cx="5097" cy="705724"/>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cxnSp>
        <p:nvCxnSpPr>
          <p:cNvPr id="19" name="Straight Arrow Connector 18"/>
          <p:cNvCxnSpPr>
            <a:cxnSpLocks noChangeShapeType="1"/>
            <a:stCxn id="15" idx="2"/>
            <a:endCxn id="17" idx="0"/>
          </p:cNvCxnSpPr>
          <p:nvPr/>
        </p:nvCxnSpPr>
        <p:spPr bwMode="auto">
          <a:xfrm>
            <a:off x="6205203" y="4688668"/>
            <a:ext cx="5097" cy="533401"/>
          </a:xfrm>
          <a:prstGeom prst="straightConnector1">
            <a:avLst/>
          </a:prstGeom>
          <a:noFill/>
          <a:ln w="25400">
            <a:solidFill>
              <a:schemeClr val="accent1"/>
            </a:solidFill>
            <a:round/>
            <a:headEnd/>
            <a:tailEnd type="arrow" w="lg" len="lg"/>
          </a:ln>
          <a:effectLst>
            <a:outerShdw blurRad="63500" dist="20000" dir="5400000" rotWithShape="0">
              <a:srgbClr val="000000">
                <a:alpha val="37999"/>
              </a:srgbClr>
            </a:outerShdw>
          </a:effectLst>
        </p:spPr>
      </p:cxnSp>
      <p:grpSp>
        <p:nvGrpSpPr>
          <p:cNvPr id="23563" name="Group 23"/>
          <p:cNvGrpSpPr>
            <a:grpSpLocks/>
          </p:cNvGrpSpPr>
          <p:nvPr/>
        </p:nvGrpSpPr>
        <p:grpSpPr bwMode="auto">
          <a:xfrm>
            <a:off x="4152900" y="1869269"/>
            <a:ext cx="4114800" cy="609600"/>
            <a:chOff x="4419600" y="1257300"/>
            <a:chExt cx="4114800" cy="609600"/>
          </a:xfrm>
        </p:grpSpPr>
        <p:sp>
          <p:nvSpPr>
            <p:cNvPr id="21" name="Rounded Rectangle 20"/>
            <p:cNvSpPr>
              <a:spLocks noChangeArrowheads="1"/>
            </p:cNvSpPr>
            <p:nvPr/>
          </p:nvSpPr>
          <p:spPr bwMode="auto">
            <a:xfrm>
              <a:off x="4419600" y="1257300"/>
              <a:ext cx="838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User</a:t>
              </a:r>
            </a:p>
          </p:txBody>
        </p:sp>
        <p:sp>
          <p:nvSpPr>
            <p:cNvPr id="22" name="Rounded Rectangle 21"/>
            <p:cNvSpPr>
              <a:spLocks noChangeArrowheads="1"/>
            </p:cNvSpPr>
            <p:nvPr/>
          </p:nvSpPr>
          <p:spPr bwMode="auto">
            <a:xfrm>
              <a:off x="5334000" y="1257300"/>
              <a:ext cx="12192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System</a:t>
              </a:r>
            </a:p>
          </p:txBody>
        </p:sp>
        <p:sp>
          <p:nvSpPr>
            <p:cNvPr id="23" name="Rounded Rectangle 22"/>
            <p:cNvSpPr>
              <a:spLocks noChangeArrowheads="1"/>
            </p:cNvSpPr>
            <p:nvPr/>
          </p:nvSpPr>
          <p:spPr bwMode="auto">
            <a:xfrm>
              <a:off x="6629400" y="1257300"/>
              <a:ext cx="1905000" cy="6096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b="1" dirty="0">
                  <a:latin typeface="+mn-lt"/>
                  <a:ea typeface="+mn-ea"/>
                  <a:cs typeface="+mn-cs"/>
                </a:rPr>
                <a:t>Environment</a:t>
              </a:r>
            </a:p>
          </p:txBody>
        </p:sp>
      </p:grpSp>
      <p:sp>
        <p:nvSpPr>
          <p:cNvPr id="25" name="Left Brace 24"/>
          <p:cNvSpPr>
            <a:spLocks/>
          </p:cNvSpPr>
          <p:nvPr/>
        </p:nvSpPr>
        <p:spPr bwMode="auto">
          <a:xfrm rot="-5400000">
            <a:off x="6057900" y="611969"/>
            <a:ext cx="304800" cy="4191000"/>
          </a:xfrm>
          <a:prstGeom prst="leftBrace">
            <a:avLst>
              <a:gd name="adj1" fmla="val 69259"/>
              <a:gd name="adj2" fmla="val 50000"/>
            </a:avLst>
          </a:prstGeom>
          <a:noFill/>
          <a:ln w="25400">
            <a:solidFill>
              <a:schemeClr val="accent1"/>
            </a:solidFill>
            <a:round/>
            <a:headEnd/>
            <a:tailEnd/>
          </a:ln>
          <a:effectLst>
            <a:outerShdw blurRad="63500" dist="20000" dir="5400000" rotWithShape="0">
              <a:srgbClr val="000000">
                <a:alpha val="37999"/>
              </a:srgbClr>
            </a:outerShdw>
          </a:effectLst>
        </p:spPr>
        <p:txBody>
          <a:bodyPr anchor="ctr"/>
          <a:lstStyle/>
          <a:p>
            <a:pPr algn="ctr">
              <a:defRPr/>
            </a:pPr>
            <a:endParaRPr lang="en-US" dirty="0">
              <a:solidFill>
                <a:schemeClr val="bg2">
                  <a:lumMod val="50000"/>
                </a:schemeClr>
              </a:solidFill>
              <a:latin typeface="+mn-lt"/>
              <a:ea typeface="+mn-ea"/>
              <a:cs typeface="+mn-cs"/>
            </a:endParaRPr>
          </a:p>
        </p:txBody>
      </p:sp>
      <p:sp>
        <p:nvSpPr>
          <p:cNvPr id="32" name="TextBox 31"/>
          <p:cNvSpPr txBox="1"/>
          <p:nvPr/>
        </p:nvSpPr>
        <p:spPr>
          <a:xfrm>
            <a:off x="6324600" y="2859869"/>
            <a:ext cx="2024063" cy="400050"/>
          </a:xfrm>
          <a:prstGeom prst="rect">
            <a:avLst/>
          </a:prstGeom>
          <a:noFill/>
        </p:spPr>
        <p:txBody>
          <a:bodyPr wrap="none">
            <a:spAutoFit/>
          </a:bodyPr>
          <a:lstStyle/>
          <a:p>
            <a:pPr>
              <a:defRPr/>
            </a:pPr>
            <a:r>
              <a:rPr lang="en-US" sz="2000" dirty="0">
                <a:latin typeface="+mj-lt"/>
                <a:ea typeface="+mn-ea"/>
                <a:cs typeface="Arial" pitchFamily="34" charset="0"/>
              </a:rPr>
              <a:t>Implicit sensing</a:t>
            </a:r>
          </a:p>
        </p:txBody>
      </p:sp>
      <p:sp>
        <p:nvSpPr>
          <p:cNvPr id="33" name="TextBox 32"/>
          <p:cNvSpPr txBox="1"/>
          <p:nvPr/>
        </p:nvSpPr>
        <p:spPr>
          <a:xfrm>
            <a:off x="911225" y="2555069"/>
            <a:ext cx="1450975" cy="708025"/>
          </a:xfrm>
          <a:prstGeom prst="rect">
            <a:avLst/>
          </a:prstGeom>
          <a:noFill/>
        </p:spPr>
        <p:txBody>
          <a:bodyPr wrap="none">
            <a:spAutoFit/>
          </a:bodyPr>
          <a:lstStyle/>
          <a:p>
            <a:pPr>
              <a:defRPr/>
            </a:pPr>
            <a:r>
              <a:rPr lang="en-US" sz="2000" dirty="0">
                <a:latin typeface="+mj-lt"/>
                <a:ea typeface="+mn-ea"/>
                <a:cs typeface="Arial" pitchFamily="34" charset="0"/>
              </a:rPr>
              <a:t>Explicit</a:t>
            </a:r>
          </a:p>
          <a:p>
            <a:pPr>
              <a:defRPr/>
            </a:pPr>
            <a:r>
              <a:rPr lang="en-US" sz="2000" dirty="0">
                <a:latin typeface="+mj-lt"/>
                <a:ea typeface="+mn-ea"/>
                <a:cs typeface="Arial" pitchFamily="34" charset="0"/>
              </a:rPr>
              <a:t>interaction</a:t>
            </a:r>
          </a:p>
        </p:txBody>
      </p:sp>
      <p:cxnSp>
        <p:nvCxnSpPr>
          <p:cNvPr id="3" name="Curved Connector 2"/>
          <p:cNvCxnSpPr/>
          <p:nvPr/>
        </p:nvCxnSpPr>
        <p:spPr>
          <a:xfrm>
            <a:off x="5410200" y="645483"/>
            <a:ext cx="2091088" cy="815857"/>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1864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
        <p:nvSpPr>
          <p:cNvPr id="14" name="Content Placeholder 2"/>
          <p:cNvSpPr>
            <a:spLocks noGrp="1"/>
          </p:cNvSpPr>
          <p:nvPr>
            <p:ph idx="1"/>
          </p:nvPr>
        </p:nvSpPr>
        <p:spPr>
          <a:xfrm>
            <a:off x="1128942" y="1847153"/>
            <a:ext cx="7587531" cy="4379976"/>
          </a:xfrm>
        </p:spPr>
        <p:txBody>
          <a:bodyPr/>
          <a:lstStyle/>
          <a:p>
            <a:r>
              <a:rPr lang="en-US" dirty="0" smtClean="0"/>
              <a:t>What do we know about how people use their mobile devices?</a:t>
            </a:r>
          </a:p>
          <a:p>
            <a:r>
              <a:rPr lang="en-US" dirty="0" smtClean="0"/>
              <a:t>“Always on the phone!”</a:t>
            </a:r>
          </a:p>
          <a:p>
            <a:r>
              <a:rPr lang="en-US" dirty="0" smtClean="0"/>
              <a:t>“Notifications are ruining my life!”</a:t>
            </a:r>
            <a:r>
              <a:rPr lang="en-US" dirty="0"/>
              <a:t/>
            </a:r>
            <a:br>
              <a:rPr lang="en-US" dirty="0"/>
            </a:br>
            <a:endParaRPr lang="en-US" dirty="0" smtClean="0"/>
          </a:p>
          <a:p>
            <a:endParaRPr lang="en-US" dirty="0" smtClean="0"/>
          </a:p>
        </p:txBody>
      </p:sp>
    </p:spTree>
    <p:extLst>
      <p:ext uri="{BB962C8B-B14F-4D97-AF65-F5344CB8AC3E}">
        <p14:creationId xmlns:p14="http://schemas.microsoft.com/office/powerpoint/2010/main" val="296986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1296765"/>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Syllabus Details</a:t>
            </a: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2</a:t>
            </a:fld>
            <a:endParaRPr lang="en-US" dirty="0"/>
          </a:p>
        </p:txBody>
      </p:sp>
    </p:spTree>
    <p:extLst>
      <p:ext uri="{BB962C8B-B14F-4D97-AF65-F5344CB8AC3E}">
        <p14:creationId xmlns:p14="http://schemas.microsoft.com/office/powerpoint/2010/main" val="7545190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 #2: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713" y="2275681"/>
            <a:ext cx="7048500" cy="3524250"/>
          </a:xfrm>
        </p:spPr>
      </p:pic>
    </p:spTree>
    <p:extLst>
      <p:ext uri="{BB962C8B-B14F-4D97-AF65-F5344CB8AC3E}">
        <p14:creationId xmlns:p14="http://schemas.microsoft.com/office/powerpoint/2010/main" val="1156127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a:t>
            </a:r>
            <a:r>
              <a:rPr lang="en-US" dirty="0" smtClean="0"/>
              <a:t>process</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3" name="TextBox 2"/>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
        <p:nvSpPr>
          <p:cNvPr id="14" name="Rectangle 13"/>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15" name="Rectangle 14"/>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16" name="Rectangle 15"/>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Tree>
    <p:extLst>
      <p:ext uri="{BB962C8B-B14F-4D97-AF65-F5344CB8AC3E}">
        <p14:creationId xmlns:p14="http://schemas.microsoft.com/office/powerpoint/2010/main" val="1595771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1" name="Rectangle 20"/>
          <p:cNvSpPr/>
          <p:nvPr/>
        </p:nvSpPr>
        <p:spPr>
          <a:xfrm>
            <a:off x="2220788" y="2830370"/>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7" name="Rectangle 26"/>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8" name="Rectangle 27"/>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9" name="Rectangle 28"/>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
        <p:nvSpPr>
          <p:cNvPr id="15" name="TextBox 14"/>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Tree>
    <p:extLst>
      <p:ext uri="{BB962C8B-B14F-4D97-AF65-F5344CB8AC3E}">
        <p14:creationId xmlns:p14="http://schemas.microsoft.com/office/powerpoint/2010/main" val="3992184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23</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15" name="Rectangle 14"/>
          <p:cNvSpPr/>
          <p:nvPr/>
        </p:nvSpPr>
        <p:spPr>
          <a:xfrm>
            <a:off x="409201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of usage trends</a:t>
            </a:r>
          </a:p>
        </p:txBody>
      </p:sp>
      <p:sp>
        <p:nvSpPr>
          <p:cNvPr id="18" name="Rectangle 17"/>
          <p:cNvSpPr/>
          <p:nvPr/>
        </p:nvSpPr>
        <p:spPr>
          <a:xfrm>
            <a:off x="4092016" y="4029266"/>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analysis</a:t>
            </a:r>
            <a:endParaRPr lang="en-US" dirty="0"/>
          </a:p>
        </p:txBody>
      </p:sp>
      <p:sp>
        <p:nvSpPr>
          <p:cNvPr id="22" name="Rectangle 21"/>
          <p:cNvSpPr/>
          <p:nvPr/>
        </p:nvSpPr>
        <p:spPr>
          <a:xfrm>
            <a:off x="2220788" y="2830887"/>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3" name="Rectangle 22"/>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4" name="Rectangle 23"/>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5" name="Rectangle 24"/>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Tree>
    <p:extLst>
      <p:ext uri="{BB962C8B-B14F-4D97-AF65-F5344CB8AC3E}">
        <p14:creationId xmlns:p14="http://schemas.microsoft.com/office/powerpoint/2010/main" val="3150268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24</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cxnSp>
        <p:nvCxnSpPr>
          <p:cNvPr id="16" name="Straight Connector 15"/>
          <p:cNvCxnSpPr>
            <a:stCxn id="17" idx="2"/>
          </p:cNvCxnSpPr>
          <p:nvPr/>
        </p:nvCxnSpPr>
        <p:spPr>
          <a:xfrm flipH="1">
            <a:off x="4154898" y="2777177"/>
            <a:ext cx="829743" cy="35257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3982672" y="2130846"/>
            <a:ext cx="2003937" cy="646331"/>
          </a:xfrm>
          <a:prstGeom prst="rect">
            <a:avLst/>
          </a:prstGeom>
          <a:noFill/>
        </p:spPr>
        <p:txBody>
          <a:bodyPr wrap="none" rtlCol="0">
            <a:spAutoFit/>
          </a:bodyPr>
          <a:lstStyle/>
          <a:p>
            <a:r>
              <a:rPr lang="en-US" dirty="0" smtClean="0"/>
              <a:t>Analysis &amp; </a:t>
            </a:r>
            <a:r>
              <a:rPr lang="en-US" dirty="0" err="1" smtClean="0"/>
              <a:t>etc</a:t>
            </a:r>
            <a:r>
              <a:rPr lang="en-US" dirty="0" smtClean="0"/>
              <a:t/>
            </a:r>
            <a:br>
              <a:rPr lang="en-US" dirty="0" smtClean="0"/>
            </a:br>
            <a:r>
              <a:rPr lang="en-US" dirty="0" smtClean="0"/>
              <a:t>(not today’s focus)</a:t>
            </a:r>
            <a:endParaRPr lang="en-US" dirty="0"/>
          </a:p>
        </p:txBody>
      </p:sp>
      <p:sp>
        <p:nvSpPr>
          <p:cNvPr id="20" name="TextBox 19"/>
          <p:cNvSpPr txBox="1"/>
          <p:nvPr/>
        </p:nvSpPr>
        <p:spPr>
          <a:xfrm>
            <a:off x="6074425" y="2435612"/>
            <a:ext cx="1609335" cy="369332"/>
          </a:xfrm>
          <a:prstGeom prst="rect">
            <a:avLst/>
          </a:prstGeom>
          <a:noFill/>
        </p:spPr>
        <p:txBody>
          <a:bodyPr wrap="none" rtlCol="0">
            <a:spAutoFit/>
          </a:bodyPr>
          <a:lstStyle/>
          <a:p>
            <a:r>
              <a:rPr lang="en-US" dirty="0" smtClean="0"/>
              <a:t>New Questions</a:t>
            </a:r>
            <a:endParaRPr lang="en-US" dirty="0"/>
          </a:p>
        </p:txBody>
      </p:sp>
      <p:sp>
        <p:nvSpPr>
          <p:cNvPr id="23" name="TextBox 22"/>
          <p:cNvSpPr txBox="1"/>
          <p:nvPr/>
        </p:nvSpPr>
        <p:spPr>
          <a:xfrm>
            <a:off x="954132" y="1224321"/>
            <a:ext cx="2639505" cy="369332"/>
          </a:xfrm>
          <a:prstGeom prst="rect">
            <a:avLst/>
          </a:prstGeom>
          <a:noFill/>
        </p:spPr>
        <p:txBody>
          <a:bodyPr wrap="none" rtlCol="0">
            <a:spAutoFit/>
          </a:bodyPr>
          <a:lstStyle/>
          <a:p>
            <a:r>
              <a:rPr lang="en-US" dirty="0" smtClean="0"/>
              <a:t>From Banovic </a:t>
            </a:r>
            <a:r>
              <a:rPr lang="en-US" i="1" dirty="0" smtClean="0"/>
              <a:t>et al. </a:t>
            </a:r>
            <a:r>
              <a:rPr lang="en-US" dirty="0" smtClean="0"/>
              <a:t>(2014)</a:t>
            </a:r>
            <a:endParaRPr lang="en-US" dirty="0"/>
          </a:p>
        </p:txBody>
      </p:sp>
      <p:sp>
        <p:nvSpPr>
          <p:cNvPr id="24" name="Rectangle 23"/>
          <p:cNvSpPr/>
          <p:nvPr/>
        </p:nvSpPr>
        <p:spPr>
          <a:xfrm>
            <a:off x="2220788" y="2830887"/>
            <a:ext cx="1761884" cy="155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formative study with 10 participants for </a:t>
            </a:r>
            <a:r>
              <a:rPr lang="en-US" smtClean="0"/>
              <a:t>1 month</a:t>
            </a:r>
            <a:endParaRPr lang="en-US" dirty="0"/>
          </a:p>
        </p:txBody>
      </p:sp>
      <p:sp>
        <p:nvSpPr>
          <p:cNvPr id="25" name="Rectangle 24"/>
          <p:cNvSpPr/>
          <p:nvPr/>
        </p:nvSpPr>
        <p:spPr>
          <a:xfrm>
            <a:off x="465996"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much users </a:t>
            </a:r>
            <a:r>
              <a:rPr lang="en-US" dirty="0"/>
              <a:t>use their phones</a:t>
            </a:r>
            <a:r>
              <a:rPr lang="en-US" dirty="0" smtClean="0"/>
              <a:t>?</a:t>
            </a:r>
            <a:endParaRPr lang="en-US" dirty="0"/>
          </a:p>
        </p:txBody>
      </p:sp>
      <p:sp>
        <p:nvSpPr>
          <p:cNvPr id="28" name="Rectangle 27"/>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9" name="Rectangle 28"/>
          <p:cNvSpPr/>
          <p:nvPr/>
        </p:nvSpPr>
        <p:spPr>
          <a:xfrm>
            <a:off x="465996" y="4029267"/>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 users interact with their phones?</a:t>
            </a:r>
            <a:endParaRPr lang="en-US" dirty="0"/>
          </a:p>
        </p:txBody>
      </p:sp>
      <p:sp>
        <p:nvSpPr>
          <p:cNvPr id="30" name="Rectangle 29"/>
          <p:cNvSpPr/>
          <p:nvPr/>
        </p:nvSpPr>
        <p:spPr>
          <a:xfrm>
            <a:off x="6171376" y="2762116"/>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Tree>
    <p:extLst>
      <p:ext uri="{BB962C8B-B14F-4D97-AF65-F5344CB8AC3E}">
        <p14:creationId xmlns:p14="http://schemas.microsoft.com/office/powerpoint/2010/main" val="3992184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“How much users use their phones?”</a:t>
            </a:r>
            <a:endParaRPr lang="en-US" sz="4000" dirty="0"/>
          </a:p>
        </p:txBody>
      </p:sp>
    </p:spTree>
    <p:extLst>
      <p:ext uri="{BB962C8B-B14F-4D97-AF65-F5344CB8AC3E}">
        <p14:creationId xmlns:p14="http://schemas.microsoft.com/office/powerpoint/2010/main" val="1586759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“How do users interact with their phones?”</a:t>
            </a:r>
            <a:endParaRPr lang="en-US" sz="4000" dirty="0"/>
          </a:p>
        </p:txBody>
      </p:sp>
    </p:spTree>
    <p:extLst>
      <p:ext uri="{BB962C8B-B14F-4D97-AF65-F5344CB8AC3E}">
        <p14:creationId xmlns:p14="http://schemas.microsoft.com/office/powerpoint/2010/main" val="1743436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Pause for a moment!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
        <p:nvSpPr>
          <p:cNvPr id="3" name="TextBox 2"/>
          <p:cNvSpPr txBox="1"/>
          <p:nvPr/>
        </p:nvSpPr>
        <p:spPr>
          <a:xfrm>
            <a:off x="1660849" y="2767281"/>
            <a:ext cx="5822302" cy="1323439"/>
          </a:xfrm>
          <a:prstGeom prst="rect">
            <a:avLst/>
          </a:prstGeom>
          <a:noFill/>
        </p:spPr>
        <p:txBody>
          <a:bodyPr wrap="square" rtlCol="0">
            <a:spAutoFit/>
          </a:bodyPr>
          <a:lstStyle/>
          <a:p>
            <a:pPr algn="ctr"/>
            <a:r>
              <a:rPr lang="en-US" sz="4000" dirty="0" smtClean="0"/>
              <a:t>“Can we predict when users use their phones?”</a:t>
            </a:r>
            <a:endParaRPr lang="en-US" sz="4000" dirty="0"/>
          </a:p>
        </p:txBody>
      </p:sp>
    </p:spTree>
    <p:extLst>
      <p:ext uri="{BB962C8B-B14F-4D97-AF65-F5344CB8AC3E}">
        <p14:creationId xmlns:p14="http://schemas.microsoft.com/office/powerpoint/2010/main" val="20289000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Data Set</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28</a:t>
            </a:fld>
            <a:endParaRPr lang="en-US" dirty="0"/>
          </a:p>
        </p:txBody>
      </p:sp>
    </p:spTree>
    <p:extLst>
      <p:ext uri="{BB962C8B-B14F-4D97-AF65-F5344CB8AC3E}">
        <p14:creationId xmlns:p14="http://schemas.microsoft.com/office/powerpoint/2010/main" val="23285773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Laboratory Evaluation Limitations</a:t>
            </a:r>
            <a:endParaRPr lang="en-US" dirty="0"/>
          </a:p>
        </p:txBody>
      </p:sp>
      <p:sp>
        <p:nvSpPr>
          <p:cNvPr id="3" name="Content Placeholder 2"/>
          <p:cNvSpPr>
            <a:spLocks noGrp="1"/>
          </p:cNvSpPr>
          <p:nvPr>
            <p:ph idx="1"/>
          </p:nvPr>
        </p:nvSpPr>
        <p:spPr>
          <a:xfrm>
            <a:off x="1258888" y="1143000"/>
            <a:ext cx="7885112" cy="4968875"/>
          </a:xfrm>
        </p:spPr>
        <p:txBody>
          <a:bodyPr/>
          <a:lstStyle/>
          <a:p>
            <a:r>
              <a:rPr lang="en-US" i="1" dirty="0" smtClean="0"/>
              <a:t>Simulate </a:t>
            </a:r>
            <a:r>
              <a:rPr lang="en-US" dirty="0" smtClean="0"/>
              <a:t>real world environments</a:t>
            </a:r>
          </a:p>
          <a:p>
            <a:pPr marL="914400" lvl="1" indent="-514350">
              <a:buAutoNum type="arabicParenR"/>
            </a:pPr>
            <a:r>
              <a:rPr lang="en-US" dirty="0" smtClean="0"/>
              <a:t>Location and equipment may be unfamiliar to participant [Coyne &amp; Nielsen 2001]</a:t>
            </a:r>
          </a:p>
          <a:p>
            <a:pPr marL="914400" lvl="1" indent="-514350">
              <a:buAutoNum type="arabicParenR"/>
            </a:pPr>
            <a:r>
              <a:rPr lang="en-US" dirty="0" smtClean="0"/>
              <a:t>Observation may effect performance - “Hawthorne Effect” [Mayo 1933] </a:t>
            </a:r>
          </a:p>
          <a:p>
            <a:pPr marL="914400" lvl="1" indent="-514350">
              <a:buAutoNum type="arabicParenR"/>
            </a:pPr>
            <a:r>
              <a:rPr lang="en-US" dirty="0" smtClean="0"/>
              <a:t>Participant may become fatigued and not take necessary rest - “Demand Effect” [Orne 1962]</a:t>
            </a:r>
          </a:p>
          <a:p>
            <a:pPr marL="914400" lvl="1" indent="-514350">
              <a:buAutoNum type="arabicParenR"/>
            </a:pPr>
            <a:r>
              <a:rPr lang="en-US" dirty="0" smtClean="0"/>
              <a:t>Tasks frequently artificial and repetitive, which may bore participants and negatively effect performance</a:t>
            </a:r>
          </a:p>
          <a:p>
            <a:pPr marL="514350" indent="-514350"/>
            <a:r>
              <a:rPr lang="en-US" dirty="0" smtClean="0"/>
              <a:t>Studying real world use removes these limitations</a:t>
            </a:r>
            <a:endParaRPr lang="en-US" dirty="0"/>
          </a:p>
        </p:txBody>
      </p:sp>
      <p:pic>
        <p:nvPicPr>
          <p:cNvPr id="4" name="Picture 3" descr="fitts"/>
          <p:cNvPicPr>
            <a:picLocks noChangeAspect="1" noChangeArrowheads="1"/>
          </p:cNvPicPr>
          <p:nvPr/>
        </p:nvPicPr>
        <p:blipFill>
          <a:blip r:embed="rId3">
            <a:clrChange>
              <a:clrFrom>
                <a:srgbClr val="FFFFFF"/>
              </a:clrFrom>
              <a:clrTo>
                <a:srgbClr val="FFFFFF">
                  <a:alpha val="0"/>
                </a:srgbClr>
              </a:clrTo>
            </a:clrChange>
          </a:blip>
          <a:srcRect r="13333"/>
          <a:stretch>
            <a:fillRect/>
          </a:stretch>
        </p:blipFill>
        <p:spPr bwMode="auto">
          <a:xfrm>
            <a:off x="0" y="3505200"/>
            <a:ext cx="1561283" cy="1066800"/>
          </a:xfrm>
          <a:prstGeom prst="rect">
            <a:avLst/>
          </a:prstGeom>
          <a:noFill/>
          <a:ln w="9525">
            <a:noFill/>
            <a:miter lim="800000"/>
            <a:headEnd/>
            <a:tailEnd/>
          </a:ln>
        </p:spPr>
      </p:pic>
      <p:pic>
        <p:nvPicPr>
          <p:cNvPr id="5" name="Picture 4"/>
          <p:cNvPicPr/>
          <p:nvPr/>
        </p:nvPicPr>
        <p:blipFill>
          <a:blip r:embed="rId4">
            <a:clrChange>
              <a:clrFrom>
                <a:srgbClr val="FFFFFF"/>
              </a:clrFrom>
              <a:clrTo>
                <a:srgbClr val="FFFFFF">
                  <a:alpha val="0"/>
                </a:srgbClr>
              </a:clrTo>
            </a:clrChange>
          </a:blip>
          <a:srcRect/>
          <a:stretch>
            <a:fillRect/>
          </a:stretch>
        </p:blipFill>
        <p:spPr bwMode="auto">
          <a:xfrm>
            <a:off x="152400" y="1828800"/>
            <a:ext cx="1359763" cy="10668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r>
              <a:rPr lang="x-none" smtClean="0"/>
              <a:t>1/13/16</a:t>
            </a:r>
            <a:endParaRPr lang="en-US"/>
          </a:p>
        </p:txBody>
      </p:sp>
      <p:sp>
        <p:nvSpPr>
          <p:cNvPr id="7" name="Footer Placeholder 6"/>
          <p:cNvSpPr>
            <a:spLocks noGrp="1"/>
          </p:cNvSpPr>
          <p:nvPr>
            <p:ph type="ftr" sz="quarter" idx="11"/>
          </p:nvPr>
        </p:nvSpPr>
        <p:spPr/>
        <p:txBody>
          <a:bodyPr/>
          <a:lstStyle/>
          <a:p>
            <a:r>
              <a:rPr lang="en-US" smtClean="0"/>
              <a:t>(c) Jennifer Mankoff, HCII, CMU</a:t>
            </a:r>
            <a:endParaRPr lang="en-US" dirty="0"/>
          </a:p>
        </p:txBody>
      </p:sp>
      <p:sp>
        <p:nvSpPr>
          <p:cNvPr id="8" name="Slide Number Placeholder 7"/>
          <p:cNvSpPr>
            <a:spLocks noGrp="1"/>
          </p:cNvSpPr>
          <p:nvPr>
            <p:ph type="sldNum" sz="quarter" idx="12"/>
          </p:nvPr>
        </p:nvSpPr>
        <p:spPr/>
        <p:txBody>
          <a:bodyPr/>
          <a:lstStyle/>
          <a:p>
            <a:fld id="{17E276FA-8F89-B34D-A726-BE3FA1F8DD97}" type="slidenum">
              <a:rPr lang="en-US" smtClean="0"/>
              <a:t>29</a:t>
            </a:fld>
            <a:endParaRPr lang="en-US" dirty="0"/>
          </a:p>
        </p:txBody>
      </p:sp>
    </p:spTree>
    <p:extLst>
      <p:ext uri="{BB962C8B-B14F-4D97-AF65-F5344CB8AC3E}">
        <p14:creationId xmlns:p14="http://schemas.microsoft.com/office/powerpoint/2010/main" val="37832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r>
              <a:rPr lang="en-US" smtClean="0"/>
              <a:t>includes Quizzes) </a:t>
            </a:r>
            <a:endParaRPr lang="en-US" dirty="0"/>
          </a:p>
          <a:p>
            <a:pPr marL="0" indent="0">
              <a:buNone/>
            </a:pPr>
            <a:r>
              <a:rPr lang="en-US" dirty="0"/>
              <a:t>4</a:t>
            </a:r>
            <a:r>
              <a:rPr lang="en-US" dirty="0" smtClean="0"/>
              <a:t>0</a:t>
            </a:r>
            <a:r>
              <a:rPr lang="en-US" dirty="0"/>
              <a:t>%	Project </a:t>
            </a:r>
            <a:r>
              <a:rPr lang="en-US" dirty="0" smtClean="0"/>
              <a:t>Bytes [peer graded]</a:t>
            </a:r>
            <a:endParaRPr lang="en-US" dirty="0"/>
          </a:p>
          <a:p>
            <a:pPr marL="0" indent="0">
              <a:buNone/>
            </a:pPr>
            <a:r>
              <a:rPr lang="en-US" dirty="0"/>
              <a:t>4</a:t>
            </a:r>
            <a:r>
              <a:rPr lang="en-US" dirty="0" smtClean="0"/>
              <a:t>0</a:t>
            </a:r>
            <a:r>
              <a:rPr lang="en-US" dirty="0"/>
              <a:t>%	Full </a:t>
            </a:r>
            <a:r>
              <a:rPr lang="en-US" dirty="0" smtClean="0"/>
              <a:t>Projects (there are two)</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1/19/17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2321362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Why Study Real World Use?</a:t>
            </a:r>
            <a:endParaRPr lang="en-US" dirty="0"/>
          </a:p>
        </p:txBody>
      </p:sp>
      <p:sp>
        <p:nvSpPr>
          <p:cNvPr id="3" name="Content Placeholder 2"/>
          <p:cNvSpPr>
            <a:spLocks noGrp="1"/>
          </p:cNvSpPr>
          <p:nvPr>
            <p:ph idx="1"/>
          </p:nvPr>
        </p:nvSpPr>
        <p:spPr>
          <a:xfrm>
            <a:off x="1258888" y="1219200"/>
            <a:ext cx="7885112" cy="4968875"/>
          </a:xfrm>
        </p:spPr>
        <p:txBody>
          <a:bodyPr/>
          <a:lstStyle/>
          <a:p>
            <a:r>
              <a:rPr lang="en-US" dirty="0" smtClean="0"/>
              <a:t>Captures most </a:t>
            </a:r>
            <a:r>
              <a:rPr lang="en-US" b="1" dirty="0" smtClean="0">
                <a:solidFill>
                  <a:srgbClr val="6980B0"/>
                </a:solidFill>
              </a:rPr>
              <a:t>realistic examples </a:t>
            </a:r>
            <a:r>
              <a:rPr lang="en-US" dirty="0" smtClean="0"/>
              <a:t>of mobile device usage</a:t>
            </a:r>
          </a:p>
          <a:p>
            <a:endParaRPr lang="en-US" dirty="0"/>
          </a:p>
          <a:p>
            <a:r>
              <a:rPr lang="en-US" dirty="0" smtClean="0"/>
              <a:t>Collect </a:t>
            </a:r>
            <a:r>
              <a:rPr lang="en-US" b="1" dirty="0" smtClean="0">
                <a:solidFill>
                  <a:srgbClr val="6980B0"/>
                </a:solidFill>
              </a:rPr>
              <a:t>large datasets </a:t>
            </a:r>
            <a:r>
              <a:rPr lang="en-US" dirty="0" smtClean="0"/>
              <a:t>from individuals by collecting data in the background</a:t>
            </a:r>
          </a:p>
          <a:p>
            <a:endParaRPr lang="en-US" dirty="0"/>
          </a:p>
          <a:p>
            <a:r>
              <a:rPr lang="en-US" dirty="0" smtClean="0"/>
              <a:t>Usage may </a:t>
            </a:r>
            <a:r>
              <a:rPr lang="en-US" b="1" dirty="0" smtClean="0">
                <a:solidFill>
                  <a:srgbClr val="6980B0"/>
                </a:solidFill>
              </a:rPr>
              <a:t>change over time</a:t>
            </a:r>
          </a:p>
          <a:p>
            <a:pPr marL="514350" indent="-514350">
              <a:buFont typeface="+mj-lt"/>
              <a:buAutoNum type="arabicPeriod"/>
            </a:pPr>
            <a:endParaRPr lang="en-US" dirty="0" smtClean="0"/>
          </a:p>
          <a:p>
            <a:pPr marL="514350" indent="-514350"/>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spTree>
    <p:extLst>
      <p:ext uri="{BB962C8B-B14F-4D97-AF65-F5344CB8AC3E}">
        <p14:creationId xmlns:p14="http://schemas.microsoft.com/office/powerpoint/2010/main" val="292265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354899"/>
            <a:ext cx="7620000" cy="711200"/>
          </a:xfrm>
        </p:spPr>
        <p:txBody>
          <a:bodyPr/>
          <a:lstStyle/>
          <a:p>
            <a:r>
              <a:rPr lang="en-US" dirty="0" smtClean="0"/>
              <a:t>Human Issues in Data Collection</a:t>
            </a:r>
            <a:endParaRPr lang="en-US" dirty="0"/>
          </a:p>
        </p:txBody>
      </p:sp>
      <p:sp>
        <p:nvSpPr>
          <p:cNvPr id="16" name="Subtitle 15"/>
          <p:cNvSpPr>
            <a:spLocks noGrp="1"/>
          </p:cNvSpPr>
          <p:nvPr>
            <p:ph idx="1"/>
          </p:nvPr>
        </p:nvSpPr>
        <p:spPr>
          <a:xfrm>
            <a:off x="1295400" y="1246384"/>
            <a:ext cx="5562600" cy="4968875"/>
          </a:xfrm>
        </p:spPr>
        <p:txBody>
          <a:bodyPr anchor="t"/>
          <a:lstStyle/>
          <a:p>
            <a:r>
              <a:rPr lang="en-US" dirty="0" smtClean="0"/>
              <a:t>Recruitment</a:t>
            </a:r>
          </a:p>
          <a:p>
            <a:endParaRPr lang="en-US" dirty="0"/>
          </a:p>
          <a:p>
            <a:r>
              <a:rPr lang="en-US" dirty="0" smtClean="0"/>
              <a:t>Attrition</a:t>
            </a:r>
          </a:p>
          <a:p>
            <a:endParaRPr lang="en-US" dirty="0" smtClean="0"/>
          </a:p>
          <a:p>
            <a:r>
              <a:rPr lang="en-US" dirty="0" smtClean="0"/>
              <a:t>Compliance</a:t>
            </a:r>
          </a:p>
          <a:p>
            <a:endParaRPr lang="en-US" dirty="0" smtClean="0"/>
          </a:p>
          <a:p>
            <a:r>
              <a:rPr lang="en-US" dirty="0" smtClean="0"/>
              <a:t>Untracked devices</a:t>
            </a:r>
          </a:p>
          <a:p>
            <a:endParaRPr lang="en-US" dirty="0"/>
          </a:p>
          <a:p>
            <a:r>
              <a:rPr lang="en-US" dirty="0" smtClean="0"/>
              <a:t>What else?</a:t>
            </a:r>
          </a:p>
        </p:txBody>
      </p:sp>
      <p:pic>
        <p:nvPicPr>
          <p:cNvPr id="9" name="Picture 8" descr="sampler_Users_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942" y="1066099"/>
            <a:ext cx="952458" cy="939362"/>
          </a:xfrm>
          <a:prstGeom prst="rect">
            <a:avLst/>
          </a:prstGeom>
          <a:solidFill>
            <a:srgbClr val="FFFFFF"/>
          </a:solidFill>
        </p:spPr>
      </p:pic>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258138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we answer the first set of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587878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33</a:t>
            </a:fld>
            <a:endParaRPr lang="en-US" dirty="0"/>
          </a:p>
        </p:txBody>
      </p:sp>
      <p:sp>
        <p:nvSpPr>
          <p:cNvPr id="8" name="Title 7"/>
          <p:cNvSpPr>
            <a:spLocks noGrp="1"/>
          </p:cNvSpPr>
          <p:nvPr>
            <p:ph type="title"/>
          </p:nvPr>
        </p:nvSpPr>
        <p:spPr/>
        <p:txBody>
          <a:bodyPr/>
          <a:lstStyle/>
          <a:p>
            <a:r>
              <a:rPr lang="en-US" dirty="0" smtClean="0"/>
              <a:t>Question #1</a:t>
            </a:r>
            <a:endParaRPr lang="en-US" dirty="0"/>
          </a:p>
        </p:txBody>
      </p:sp>
      <p:sp>
        <p:nvSpPr>
          <p:cNvPr id="9" name="Content Placeholder 8"/>
          <p:cNvSpPr>
            <a:spLocks noGrp="1"/>
          </p:cNvSpPr>
          <p:nvPr>
            <p:ph idx="1"/>
          </p:nvPr>
        </p:nvSpPr>
        <p:spPr>
          <a:xfrm>
            <a:off x="1128943" y="1847153"/>
            <a:ext cx="7219734" cy="4379976"/>
          </a:xfrm>
        </p:spPr>
        <p:txBody>
          <a:bodyPr/>
          <a:lstStyle/>
          <a:p>
            <a:r>
              <a:rPr lang="en-US" dirty="0" smtClean="0">
                <a:latin typeface="+mn-lt"/>
                <a:cs typeface="Helvetica Light"/>
              </a:rPr>
              <a:t>How can we characterize mobile device usage based on duration and interaction type?</a:t>
            </a:r>
            <a:endParaRPr lang="en-US" dirty="0">
              <a:latin typeface="+mn-lt"/>
            </a:endParaRPr>
          </a:p>
        </p:txBody>
      </p:sp>
    </p:spTree>
    <p:extLst>
      <p:ext uri="{BB962C8B-B14F-4D97-AF65-F5344CB8AC3E}">
        <p14:creationId xmlns:p14="http://schemas.microsoft.com/office/powerpoint/2010/main" val="271960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34</a:t>
            </a:fld>
            <a:endParaRPr lang="en-US" dirty="0"/>
          </a:p>
        </p:txBody>
      </p:sp>
      <p:sp>
        <p:nvSpPr>
          <p:cNvPr id="8" name="Title 7"/>
          <p:cNvSpPr>
            <a:spLocks noGrp="1"/>
          </p:cNvSpPr>
          <p:nvPr>
            <p:ph type="title"/>
          </p:nvPr>
        </p:nvSpPr>
        <p:spPr/>
        <p:txBody>
          <a:bodyPr/>
          <a:lstStyle/>
          <a:p>
            <a:r>
              <a:rPr lang="en-US" dirty="0" smtClean="0"/>
              <a:t>Formative Data Collection</a:t>
            </a:r>
            <a:endParaRPr lang="en-US" dirty="0"/>
          </a:p>
        </p:txBody>
      </p:sp>
      <p:sp>
        <p:nvSpPr>
          <p:cNvPr id="9" name="Content Placeholder 8"/>
          <p:cNvSpPr>
            <a:spLocks noGrp="1"/>
          </p:cNvSpPr>
          <p:nvPr>
            <p:ph idx="1"/>
          </p:nvPr>
        </p:nvSpPr>
        <p:spPr>
          <a:xfrm>
            <a:off x="1128943" y="1847153"/>
            <a:ext cx="3629669" cy="4379976"/>
          </a:xfrm>
        </p:spPr>
        <p:txBody>
          <a:bodyPr/>
          <a:lstStyle/>
          <a:p>
            <a:r>
              <a:rPr lang="en-US" dirty="0" smtClean="0">
                <a:latin typeface="Helvetica Light"/>
                <a:cs typeface="Helvetica Light"/>
              </a:rPr>
              <a:t>Field Study</a:t>
            </a:r>
          </a:p>
          <a:p>
            <a:r>
              <a:rPr lang="en-US" dirty="0" smtClean="0">
                <a:latin typeface="Helvetica Light"/>
                <a:cs typeface="Helvetica Light"/>
              </a:rPr>
              <a:t>10 participants</a:t>
            </a:r>
          </a:p>
          <a:p>
            <a:r>
              <a:rPr lang="en-US" dirty="0" smtClean="0">
                <a:latin typeface="Helvetica Light"/>
                <a:cs typeface="Helvetica Light"/>
              </a:rPr>
              <a:t>1 month unobtrusive data collection </a:t>
            </a:r>
            <a:endParaRPr lang="en-US" dirty="0">
              <a:latin typeface="Helvetica Light"/>
              <a:cs typeface="Helvetica Light"/>
            </a:endParaRPr>
          </a:p>
          <a:p>
            <a:endParaRPr lang="en-US" dirty="0"/>
          </a:p>
        </p:txBody>
      </p:sp>
      <p:pic>
        <p:nvPicPr>
          <p:cNvPr id="10" name="Picture 9"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90" y="1224796"/>
            <a:ext cx="2743200" cy="5033639"/>
          </a:xfrm>
          <a:prstGeom prst="rect">
            <a:avLst/>
          </a:prstGeom>
        </p:spPr>
      </p:pic>
    </p:spTree>
    <p:extLst>
      <p:ext uri="{BB962C8B-B14F-4D97-AF65-F5344CB8AC3E}">
        <p14:creationId xmlns:p14="http://schemas.microsoft.com/office/powerpoint/2010/main" val="2063723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
        <p:nvSpPr>
          <p:cNvPr id="7" name="Content Placeholder 6"/>
          <p:cNvSpPr>
            <a:spLocks noGrp="1"/>
          </p:cNvSpPr>
          <p:nvPr>
            <p:ph idx="1"/>
          </p:nvPr>
        </p:nvSpPr>
        <p:spPr/>
        <p:txBody>
          <a:bodyPr/>
          <a:lstStyle/>
          <a:p>
            <a:endParaRPr lang="en-US"/>
          </a:p>
        </p:txBody>
      </p:sp>
      <p:sp>
        <p:nvSpPr>
          <p:cNvPr id="9" name="Rectangle 8"/>
          <p:cNvSpPr/>
          <p:nvPr/>
        </p:nvSpPr>
        <p:spPr>
          <a:xfrm>
            <a:off x="0" y="0"/>
            <a:ext cx="9144000" cy="6858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731520" rIns="731520" rtlCol="0" anchor="ctr"/>
          <a:lstStyle/>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smtClean="0">
              <a:latin typeface="Helvetica Light"/>
              <a:cs typeface="Helvetica Light"/>
            </a:endParaRPr>
          </a:p>
          <a:p>
            <a:pPr algn="ctr"/>
            <a:endParaRPr lang="en-US" sz="6000" dirty="0">
              <a:latin typeface="Helvetica Light"/>
              <a:cs typeface="Helvetica Light"/>
            </a:endParaRPr>
          </a:p>
          <a:p>
            <a:pPr algn="ctr"/>
            <a:endParaRPr lang="en-US" sz="6000" dirty="0">
              <a:latin typeface="Helvetica Light"/>
              <a:cs typeface="Helvetica Light"/>
            </a:endParaRPr>
          </a:p>
          <a:p>
            <a:pPr algn="ctr"/>
            <a:r>
              <a:rPr lang="en-US" sz="6000" dirty="0" smtClean="0">
                <a:solidFill>
                  <a:schemeClr val="tx1"/>
                </a:solidFill>
                <a:latin typeface="Helvetica Light"/>
                <a:cs typeface="Helvetica Light"/>
              </a:rPr>
              <a:t>AWARE framework</a:t>
            </a:r>
          </a:p>
          <a:p>
            <a:pPr algn="ctr"/>
            <a:r>
              <a:rPr lang="en-US" sz="3200" dirty="0">
                <a:solidFill>
                  <a:schemeClr val="bg1">
                    <a:lumMod val="65000"/>
                  </a:schemeClr>
                </a:solidFill>
              </a:rPr>
              <a:t> </a:t>
            </a:r>
            <a:r>
              <a:rPr lang="en-US" sz="3200" dirty="0" err="1" smtClean="0">
                <a:solidFill>
                  <a:schemeClr val="bg1">
                    <a:lumMod val="65000"/>
                  </a:schemeClr>
                </a:solidFill>
              </a:rPr>
              <a:t>Dey</a:t>
            </a:r>
            <a:r>
              <a:rPr lang="en-US" sz="3200" dirty="0" smtClean="0">
                <a:solidFill>
                  <a:schemeClr val="bg1">
                    <a:lumMod val="65000"/>
                  </a:schemeClr>
                </a:solidFill>
              </a:rPr>
              <a:t>, </a:t>
            </a:r>
            <a:r>
              <a:rPr lang="en-US" sz="3200" dirty="0">
                <a:solidFill>
                  <a:schemeClr val="bg1">
                    <a:lumMod val="65000"/>
                  </a:schemeClr>
                </a:solidFill>
              </a:rPr>
              <a:t>Ferreira &amp; </a:t>
            </a:r>
            <a:r>
              <a:rPr lang="en-US" sz="3200" dirty="0" err="1">
                <a:solidFill>
                  <a:schemeClr val="bg1">
                    <a:lumMod val="65000"/>
                  </a:schemeClr>
                </a:solidFill>
              </a:rPr>
              <a:t>Kostakos</a:t>
            </a:r>
            <a:r>
              <a:rPr lang="en-US" sz="3200" dirty="0">
                <a:solidFill>
                  <a:schemeClr val="bg1">
                    <a:lumMod val="65000"/>
                  </a:schemeClr>
                </a:solidFill>
              </a:rPr>
              <a:t> (Oulu)</a:t>
            </a:r>
            <a:endParaRPr lang="en-US" sz="3200" dirty="0">
              <a:solidFill>
                <a:schemeClr val="bg1">
                  <a:lumMod val="65000"/>
                </a:schemeClr>
              </a:solidFill>
              <a:latin typeface="Helvetica Light"/>
              <a:cs typeface="Helvetica Light"/>
            </a:endParaRPr>
          </a:p>
        </p:txBody>
      </p:sp>
      <p:pic>
        <p:nvPicPr>
          <p:cNvPr id="10" name="Picture 9" descr="awa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712080"/>
            <a:ext cx="4572000" cy="4572000"/>
          </a:xfrm>
          <a:prstGeom prst="rect">
            <a:avLst/>
          </a:prstGeom>
        </p:spPr>
      </p:pic>
    </p:spTree>
    <p:extLst>
      <p:ext uri="{BB962C8B-B14F-4D97-AF65-F5344CB8AC3E}">
        <p14:creationId xmlns:p14="http://schemas.microsoft.com/office/powerpoint/2010/main" val="52290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Tables </a:t>
            </a:r>
            <a:endParaRPr lang="en-US" dirty="0"/>
          </a:p>
        </p:txBody>
      </p:sp>
      <p:sp>
        <p:nvSpPr>
          <p:cNvPr id="3" name="Content Placeholder 2"/>
          <p:cNvSpPr>
            <a:spLocks noGrp="1"/>
          </p:cNvSpPr>
          <p:nvPr>
            <p:ph idx="1"/>
          </p:nvPr>
        </p:nvSpPr>
        <p:spPr/>
        <p:txBody>
          <a:bodyPr/>
          <a:lstStyle/>
          <a:p>
            <a:r>
              <a:rPr lang="en-US" dirty="0" smtClean="0"/>
              <a:t>Screen Status</a:t>
            </a:r>
          </a:p>
          <a:p>
            <a:r>
              <a:rPr lang="en-US" dirty="0" smtClean="0"/>
              <a:t>Application Use</a:t>
            </a:r>
          </a:p>
          <a:p>
            <a:r>
              <a:rPr lang="en-US" dirty="0" smtClean="0"/>
              <a:t>Notifications</a:t>
            </a:r>
          </a:p>
          <a:p>
            <a:r>
              <a:rPr lang="en-US" dirty="0" smtClean="0"/>
              <a:t>Messaging &amp; Phone Calls</a:t>
            </a:r>
          </a:p>
          <a:p>
            <a:r>
              <a:rPr lang="en-US" dirty="0" smtClean="0"/>
              <a:t>Battery</a:t>
            </a:r>
          </a:p>
          <a:p>
            <a:r>
              <a:rPr lang="en-US" dirty="0" smtClean="0"/>
              <a:t>Location</a:t>
            </a:r>
          </a:p>
          <a:p>
            <a:r>
              <a:rPr lang="en-US" dirty="0" smtClean="0"/>
              <a:t>…</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1246664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37</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451" y="926781"/>
            <a:ext cx="6959774" cy="5149748"/>
          </a:xfrm>
        </p:spPr>
      </p:pic>
      <p:sp>
        <p:nvSpPr>
          <p:cNvPr id="7" name="Title 3"/>
          <p:cNvSpPr txBox="1">
            <a:spLocks/>
          </p:cNvSpPr>
          <p:nvPr/>
        </p:nvSpPr>
        <p:spPr bwMode="auto">
          <a:xfrm>
            <a:off x="1187451" y="2816290"/>
            <a:ext cx="6959774"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4000" b="1" dirty="0" smtClean="0">
                <a:solidFill>
                  <a:srgbClr val="FFFFFF"/>
                </a:solidFill>
              </a:rPr>
              <a:t>Unlike laboratory data, </a:t>
            </a:r>
          </a:p>
          <a:p>
            <a:pPr algn="ct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or clustered</a:t>
            </a:r>
          </a:p>
        </p:txBody>
      </p:sp>
    </p:spTree>
    <p:extLst>
      <p:ext uri="{BB962C8B-B14F-4D97-AF65-F5344CB8AC3E}">
        <p14:creationId xmlns:p14="http://schemas.microsoft.com/office/powerpoint/2010/main" val="86549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dirty="0"/>
          </a:p>
        </p:txBody>
      </p:sp>
      <p:sp>
        <p:nvSpPr>
          <p:cNvPr id="4" name="Slide Number Placeholder 3"/>
          <p:cNvSpPr>
            <a:spLocks noGrp="1"/>
          </p:cNvSpPr>
          <p:nvPr>
            <p:ph type="sldNum" sz="quarter" idx="12"/>
          </p:nvPr>
        </p:nvSpPr>
        <p:spPr/>
        <p:txBody>
          <a:bodyPr/>
          <a:lstStyle/>
          <a:p>
            <a:fld id="{17E276FA-8F89-B34D-A726-BE3FA1F8DD97}" type="slidenum">
              <a:rPr lang="en-US" smtClean="0"/>
              <a:t>38</a:t>
            </a:fld>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451" y="926781"/>
            <a:ext cx="6959774" cy="5149748"/>
          </a:xfrm>
        </p:spPr>
      </p:pic>
      <p:sp>
        <p:nvSpPr>
          <p:cNvPr id="5" name="Rectangle 4"/>
          <p:cNvSpPr/>
          <p:nvPr/>
        </p:nvSpPr>
        <p:spPr>
          <a:xfrm>
            <a:off x="3596683" y="875520"/>
            <a:ext cx="1654586" cy="514974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62057" y="875520"/>
            <a:ext cx="1485168" cy="5149748"/>
          </a:xfrm>
          <a:prstGeom prst="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72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88" y="333375"/>
            <a:ext cx="7885112" cy="711200"/>
          </a:xfrm>
        </p:spPr>
        <p:txBody>
          <a:bodyPr/>
          <a:lstStyle/>
          <a:p>
            <a:r>
              <a:rPr lang="en-US" dirty="0" smtClean="0"/>
              <a:t>Analysis Details: Defining a Session</a:t>
            </a:r>
            <a:endParaRPr lang="en-US" dirty="0"/>
          </a:p>
        </p:txBody>
      </p:sp>
      <p:sp>
        <p:nvSpPr>
          <p:cNvPr id="3" name="Content Placeholder 2"/>
          <p:cNvSpPr>
            <a:spLocks noGrp="1"/>
          </p:cNvSpPr>
          <p:nvPr>
            <p:ph idx="1"/>
          </p:nvPr>
        </p:nvSpPr>
        <p:spPr/>
        <p:txBody>
          <a:bodyPr/>
          <a:lstStyle/>
          <a:p>
            <a:r>
              <a:rPr lang="en-US" dirty="0" smtClean="0"/>
              <a:t>A usage session is defined from the time the user turns the screen on, until the time the screen is off.</a:t>
            </a:r>
          </a:p>
          <a:p>
            <a:r>
              <a:rPr lang="en-US" dirty="0" smtClean="0"/>
              <a:t>What about automatic screen timeouts?</a:t>
            </a:r>
          </a:p>
          <a:p>
            <a:r>
              <a:rPr lang="en-US" dirty="0" smtClean="0"/>
              <a:t>Simple heuristic: Group all sessions that are less than 5 seconds apart into the same session.</a:t>
            </a:r>
          </a:p>
          <a:p>
            <a:r>
              <a:rPr lang="en-US" dirty="0" smtClean="0"/>
              <a:t>Can we classify which interactions belong in the same session? </a:t>
            </a:r>
            <a:r>
              <a:rPr lang="en-US" sz="2400" dirty="0" smtClean="0"/>
              <a:t>[</a:t>
            </a:r>
            <a:r>
              <a:rPr lang="en-US" sz="2400" dirty="0"/>
              <a:t>van </a:t>
            </a:r>
            <a:r>
              <a:rPr lang="en-US" sz="2400" dirty="0" err="1" smtClean="0"/>
              <a:t>Berkel</a:t>
            </a:r>
            <a:r>
              <a:rPr lang="en-US" sz="2400" dirty="0" smtClean="0"/>
              <a:t> et al., 2016]</a:t>
            </a:r>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1357343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Quiz!</a:t>
            </a:r>
            <a:br>
              <a:rPr lang="en-US" sz="4400" dirty="0" smtClean="0"/>
            </a:br>
            <a:r>
              <a:rPr lang="en-US" dirty="0" smtClean="0"/>
              <a:t/>
            </a:r>
            <a:br>
              <a:rPr lang="en-US" dirty="0" smtClean="0"/>
            </a:br>
            <a:r>
              <a:rPr lang="en-US" b="1" dirty="0">
                <a:hlinkClick r:id="rId2"/>
              </a:rPr>
              <a:t>http://tinyurl.com/data2017q1</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27416536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
        <p:nvSpPr>
          <p:cNvPr id="3" name="Content Placeholder 2"/>
          <p:cNvSpPr>
            <a:spLocks noGrp="1"/>
          </p:cNvSpPr>
          <p:nvPr>
            <p:ph idx="1"/>
          </p:nvPr>
        </p:nvSpPr>
        <p:spPr/>
        <p:txBody>
          <a:bodyPr/>
          <a:lstStyle/>
          <a:p>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11893"/>
          <a:stretch/>
        </p:blipFill>
        <p:spPr>
          <a:xfrm>
            <a:off x="1128943" y="1713297"/>
            <a:ext cx="7315200" cy="3642031"/>
          </a:xfrm>
          <a:prstGeom prst="rect">
            <a:avLst/>
          </a:prstGeom>
        </p:spPr>
      </p:pic>
    </p:spTree>
    <p:extLst>
      <p:ext uri="{BB962C8B-B14F-4D97-AF65-F5344CB8AC3E}">
        <p14:creationId xmlns:p14="http://schemas.microsoft.com/office/powerpoint/2010/main" val="19517173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Usage</a:t>
            </a:r>
            <a:endParaRPr lang="en-US"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39" y="1451694"/>
            <a:ext cx="6858000" cy="4775435"/>
          </a:xfrm>
          <a:prstGeom prst="rect">
            <a:avLst/>
          </a:prstGeom>
        </p:spPr>
      </p:pic>
    </p:spTree>
    <p:extLst>
      <p:ext uri="{BB962C8B-B14F-4D97-AF65-F5344CB8AC3E}">
        <p14:creationId xmlns:p14="http://schemas.microsoft.com/office/powerpoint/2010/main" val="40662769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lanc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15" name="Rectangle 14"/>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GLANCE</a:t>
            </a:r>
            <a:endParaRPr lang="en-US" sz="4800" i="1" dirty="0">
              <a:latin typeface="Helvetica Light"/>
              <a:cs typeface="Helvetica Light"/>
            </a:endParaRPr>
          </a:p>
        </p:txBody>
      </p:sp>
      <p:sp>
        <p:nvSpPr>
          <p:cNvPr id="4" name="Slide Number Placeholder 3"/>
          <p:cNvSpPr>
            <a:spLocks noGrp="1"/>
          </p:cNvSpPr>
          <p:nvPr>
            <p:ph type="sldNum" sz="quarter" idx="12"/>
          </p:nvPr>
        </p:nvSpPr>
        <p:spPr/>
        <p:txBody>
          <a:bodyPr/>
          <a:lstStyle/>
          <a:p>
            <a:fld id="{6A9633A3-E3CE-044A-A2B6-E759A01EEFD3}" type="slidenum">
              <a:rPr lang="en-US" smtClean="0"/>
              <a:t>42</a:t>
            </a:fld>
            <a:endParaRPr lang="en-US"/>
          </a:p>
        </p:txBody>
      </p:sp>
      <p:grpSp>
        <p:nvGrpSpPr>
          <p:cNvPr id="16" name="Group 15"/>
          <p:cNvGrpSpPr>
            <a:grpSpLocks noChangeAspect="1"/>
          </p:cNvGrpSpPr>
          <p:nvPr/>
        </p:nvGrpSpPr>
        <p:grpSpPr>
          <a:xfrm>
            <a:off x="5046394" y="105210"/>
            <a:ext cx="4018226" cy="914400"/>
            <a:chOff x="127537" y="45720"/>
            <a:chExt cx="4620960" cy="1051560"/>
          </a:xfrm>
        </p:grpSpPr>
        <p:grpSp>
          <p:nvGrpSpPr>
            <p:cNvPr id="17" name="Group 16"/>
            <p:cNvGrpSpPr/>
            <p:nvPr/>
          </p:nvGrpSpPr>
          <p:grpSpPr>
            <a:xfrm>
              <a:off x="2233897" y="45720"/>
              <a:ext cx="2514600" cy="1051560"/>
              <a:chOff x="2642137" y="34020"/>
              <a:chExt cx="2514600" cy="1051560"/>
            </a:xfrm>
          </p:grpSpPr>
          <p:sp>
            <p:nvSpPr>
              <p:cNvPr id="21" name="Rounded Rectangle 20"/>
              <p:cNvSpPr/>
              <p:nvPr/>
            </p:nvSpPr>
            <p:spPr>
              <a:xfrm>
                <a:off x="2642137" y="34020"/>
                <a:ext cx="25146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766924" y="102600"/>
                <a:ext cx="2265027" cy="914400"/>
              </a:xfrm>
              <a:prstGeom prst="rect">
                <a:avLst/>
              </a:prstGeom>
            </p:spPr>
          </p:pic>
        </p:grpSp>
        <p:grpSp>
          <p:nvGrpSpPr>
            <p:cNvPr id="18" name="Group 17"/>
            <p:cNvGrpSpPr/>
            <p:nvPr/>
          </p:nvGrpSpPr>
          <p:grpSpPr>
            <a:xfrm>
              <a:off x="127537" y="45720"/>
              <a:ext cx="1828800" cy="1051560"/>
              <a:chOff x="127537" y="102600"/>
              <a:chExt cx="1828800" cy="1051560"/>
            </a:xfrm>
          </p:grpSpPr>
          <p:sp>
            <p:nvSpPr>
              <p:cNvPr id="19" name="Rounded Rectangle 18"/>
              <p:cNvSpPr/>
              <p:nvPr/>
            </p:nvSpPr>
            <p:spPr>
              <a:xfrm>
                <a:off x="127537" y="102600"/>
                <a:ext cx="1828800" cy="105156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286928" y="171180"/>
                <a:ext cx="1510018" cy="914400"/>
              </a:xfrm>
              <a:prstGeom prst="rect">
                <a:avLst/>
              </a:prstGeom>
            </p:spPr>
          </p:pic>
        </p:grpSp>
      </p:grpSp>
    </p:spTree>
    <p:extLst>
      <p:ext uri="{BB962C8B-B14F-4D97-AF65-F5344CB8AC3E}">
        <p14:creationId xmlns:p14="http://schemas.microsoft.com/office/powerpoint/2010/main" val="15725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Review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090"/>
            <a:ext cx="9144000" cy="5143500"/>
          </a:xfrm>
          <a:prstGeom prst="rect">
            <a:avLst/>
          </a:prstGeom>
        </p:spPr>
      </p:pic>
      <p:sp>
        <p:nvSpPr>
          <p:cNvPr id="6" name="Rectangle 5"/>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REVIEW</a:t>
            </a:r>
            <a:endParaRPr lang="en-US" sz="4800" i="1" dirty="0">
              <a:latin typeface="Helvetica Light"/>
              <a:cs typeface="Helvetica Light"/>
            </a:endParaRPr>
          </a:p>
        </p:txBody>
      </p:sp>
      <p:sp>
        <p:nvSpPr>
          <p:cNvPr id="12" name="Rounded Rectangle 11"/>
          <p:cNvSpPr/>
          <p:nvPr/>
        </p:nvSpPr>
        <p:spPr>
          <a:xfrm>
            <a:off x="6395555" y="105210"/>
            <a:ext cx="2669065"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6A9633A3-E3CE-044A-A2B6-E759A01EEFD3}" type="slidenum">
              <a:rPr lang="en-US" smtClean="0"/>
              <a:t>43</a:t>
            </a:fld>
            <a:endParaRPr lang="en-US"/>
          </a:p>
        </p:txBody>
      </p:sp>
      <p:pic>
        <p:nvPicPr>
          <p:cNvPr id="30" name="Picture 29"/>
          <p:cNvPicPr>
            <a:picLocks noChangeAspect="1"/>
          </p:cNvPicPr>
          <p:nvPr/>
        </p:nvPicPr>
        <p:blipFill>
          <a:blip r:embed="rId6"/>
          <a:stretch>
            <a:fillRect/>
          </a:stretch>
        </p:blipFill>
        <p:spPr>
          <a:xfrm>
            <a:off x="6503689" y="164447"/>
            <a:ext cx="2452421" cy="795528"/>
          </a:xfrm>
          <a:prstGeom prst="rect">
            <a:avLst/>
          </a:prstGeom>
        </p:spPr>
      </p:pic>
    </p:spTree>
    <p:extLst>
      <p:ext uri="{BB962C8B-B14F-4D97-AF65-F5344CB8AC3E}">
        <p14:creationId xmlns:p14="http://schemas.microsoft.com/office/powerpoint/2010/main" val="54832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ngage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63430"/>
            <a:ext cx="9144000" cy="5143500"/>
          </a:xfrm>
          <a:prstGeom prst="rect">
            <a:avLst/>
          </a:prstGeom>
        </p:spPr>
      </p:pic>
      <p:sp>
        <p:nvSpPr>
          <p:cNvPr id="14" name="Rectangle 13"/>
          <p:cNvSpPr/>
          <p:nvPr/>
        </p:nvSpPr>
        <p:spPr>
          <a:xfrm>
            <a:off x="0" y="1"/>
            <a:ext cx="9144000" cy="1152090"/>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4800" i="1" dirty="0" smtClean="0">
                <a:latin typeface="Helvetica Light"/>
                <a:cs typeface="Helvetica Light"/>
              </a:rPr>
              <a:t>ENGAGE</a:t>
            </a:r>
            <a:endParaRPr lang="en-US" sz="4800" i="1" dirty="0">
              <a:latin typeface="Helvetica Light"/>
              <a:cs typeface="Helvetica Light"/>
            </a:endParaRPr>
          </a:p>
        </p:txBody>
      </p:sp>
      <p:sp>
        <p:nvSpPr>
          <p:cNvPr id="22" name="Rounded Rectangle 21"/>
          <p:cNvSpPr/>
          <p:nvPr/>
        </p:nvSpPr>
        <p:spPr>
          <a:xfrm>
            <a:off x="4660591" y="105210"/>
            <a:ext cx="4404030" cy="914400"/>
          </a:xfrm>
          <a:prstGeom prst="roundRect">
            <a:avLst/>
          </a:prstGeom>
          <a:solidFill>
            <a:schemeClr val="bg1"/>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6"/>
          <a:stretch>
            <a:fillRect/>
          </a:stretch>
        </p:blipFill>
        <p:spPr>
          <a:xfrm>
            <a:off x="4764500" y="164447"/>
            <a:ext cx="4191610" cy="795528"/>
          </a:xfrm>
          <a:prstGeom prst="rect">
            <a:avLst/>
          </a:prstGeom>
        </p:spPr>
      </p:pic>
      <p:sp>
        <p:nvSpPr>
          <p:cNvPr id="4" name="Slide Number Placeholder 3"/>
          <p:cNvSpPr>
            <a:spLocks noGrp="1"/>
          </p:cNvSpPr>
          <p:nvPr>
            <p:ph type="sldNum" sz="quarter" idx="12"/>
          </p:nvPr>
        </p:nvSpPr>
        <p:spPr/>
        <p:txBody>
          <a:bodyPr/>
          <a:lstStyle/>
          <a:p>
            <a:fld id="{6A9633A3-E3CE-044A-A2B6-E759A01EEFD3}" type="slidenum">
              <a:rPr lang="en-US" smtClean="0"/>
              <a:t>44</a:t>
            </a:fld>
            <a:endParaRPr lang="en-US"/>
          </a:p>
        </p:txBody>
      </p:sp>
    </p:spTree>
    <p:extLst>
      <p:ext uri="{BB962C8B-B14F-4D97-AF65-F5344CB8AC3E}">
        <p14:creationId xmlns:p14="http://schemas.microsoft.com/office/powerpoint/2010/main" val="29667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Preliminary Findings</a:t>
            </a:r>
            <a:endParaRPr lang="en-US" dirty="0"/>
          </a:p>
        </p:txBody>
      </p:sp>
      <p:sp>
        <p:nvSpPr>
          <p:cNvPr id="3" name="Content Placeholder 2"/>
          <p:cNvSpPr>
            <a:spLocks noGrp="1"/>
          </p:cNvSpPr>
          <p:nvPr>
            <p:ph idx="1"/>
          </p:nvPr>
        </p:nvSpPr>
        <p:spPr/>
        <p:txBody>
          <a:bodyPr/>
          <a:lstStyle/>
          <a:p>
            <a:pPr lvl="1"/>
            <a:r>
              <a:rPr lang="en-US" dirty="0"/>
              <a:t>95% of sessions shorter than 5 minutes; most &lt; 60 secs</a:t>
            </a:r>
          </a:p>
          <a:p>
            <a:pPr lvl="1"/>
            <a:r>
              <a:rPr lang="en-US" dirty="0"/>
              <a:t>Notifications lead to engagement… </a:t>
            </a:r>
            <a:r>
              <a:rPr lang="en-US" i="1" dirty="0"/>
              <a:t>only 25% of the time</a:t>
            </a:r>
            <a:r>
              <a:rPr lang="en-US" i="1" dirty="0" smtClean="0"/>
              <a:t>!</a:t>
            </a:r>
          </a:p>
          <a:p>
            <a:pPr lvl="1"/>
            <a:r>
              <a:rPr lang="en-US" dirty="0"/>
              <a:t>Self-interruption therefore </a:t>
            </a:r>
            <a:r>
              <a:rPr lang="en-US" dirty="0" smtClean="0"/>
              <a:t>more common than we would think</a:t>
            </a:r>
          </a:p>
          <a:p>
            <a:pPr lvl="1"/>
            <a:r>
              <a:rPr lang="en-US" dirty="0" smtClean="0"/>
              <a:t>Notifications prevent unnecessary engages</a:t>
            </a:r>
          </a:p>
          <a:p>
            <a:pPr lvl="1"/>
            <a:r>
              <a:rPr lang="en-US" dirty="0" smtClean="0"/>
              <a:t>No good support for </a:t>
            </a:r>
            <a:r>
              <a:rPr lang="en-US" i="1" dirty="0" smtClean="0"/>
              <a:t>reviews</a:t>
            </a:r>
            <a:endParaRPr lang="en-US" i="1" dirty="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2057030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predict </a:t>
            </a:r>
            <a:r>
              <a:rPr lang="en-US" dirty="0" smtClean="0"/>
              <a:t>when users use their phones?</a:t>
            </a:r>
            <a:endParaRPr lang="en-US" dirty="0"/>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26" name="TextBox 25"/>
          <p:cNvSpPr txBox="1"/>
          <p:nvPr/>
        </p:nvSpPr>
        <p:spPr>
          <a:xfrm>
            <a:off x="4040313" y="2503866"/>
            <a:ext cx="1609335" cy="369332"/>
          </a:xfrm>
          <a:prstGeom prst="rect">
            <a:avLst/>
          </a:prstGeom>
          <a:noFill/>
        </p:spPr>
        <p:txBody>
          <a:bodyPr wrap="none" rtlCol="0">
            <a:spAutoFit/>
          </a:bodyPr>
          <a:lstStyle/>
          <a:p>
            <a:r>
              <a:rPr lang="en-US" dirty="0" smtClean="0"/>
              <a:t>New Questions</a:t>
            </a:r>
            <a:endParaRPr lang="en-US" dirty="0"/>
          </a:p>
        </p:txBody>
      </p:sp>
    </p:spTree>
    <p:extLst>
      <p:ext uri="{BB962C8B-B14F-4D97-AF65-F5344CB8AC3E}">
        <p14:creationId xmlns:p14="http://schemas.microsoft.com/office/powerpoint/2010/main" val="12789057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439306"/>
            <a:ext cx="6280441" cy="990107"/>
          </a:xfrm>
        </p:spPr>
        <p:txBody>
          <a:bodyPr/>
          <a:lstStyle/>
          <a:p>
            <a:r>
              <a:rPr lang="en-US" dirty="0" smtClean="0"/>
              <a:t>Predicting Usage</a:t>
            </a:r>
            <a:endParaRPr lang="en-US" dirty="0"/>
          </a:p>
        </p:txBody>
      </p:sp>
      <p:sp>
        <p:nvSpPr>
          <p:cNvPr id="3" name="Content Placeholder 2"/>
          <p:cNvSpPr>
            <a:spLocks noGrp="1"/>
          </p:cNvSpPr>
          <p:nvPr>
            <p:ph idx="1"/>
          </p:nvPr>
        </p:nvSpPr>
        <p:spPr>
          <a:xfrm>
            <a:off x="1128943" y="1524293"/>
            <a:ext cx="7048804" cy="4379976"/>
          </a:xfrm>
        </p:spPr>
        <p:txBody>
          <a:bodyPr/>
          <a:lstStyle/>
          <a:p>
            <a:pPr lvl="1">
              <a:buFont typeface="Arial"/>
              <a:buChar char="•"/>
            </a:pPr>
            <a:r>
              <a:rPr lang="en-US" dirty="0" smtClean="0"/>
              <a:t>Can we predict when and where participants are likely to review their devices?</a:t>
            </a:r>
          </a:p>
          <a:p>
            <a:pPr lvl="1"/>
            <a:endParaRPr lang="en-US" dirty="0" smtClean="0"/>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297162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Tree>
    <p:extLst>
      <p:ext uri="{BB962C8B-B14F-4D97-AF65-F5344CB8AC3E}">
        <p14:creationId xmlns:p14="http://schemas.microsoft.com/office/powerpoint/2010/main" val="149915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oactiveTasksPresentationVideos_unlock.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974" y="1371600"/>
            <a:ext cx="7315200" cy="4114800"/>
          </a:xfrm>
          <a:prstGeom prst="rect">
            <a:avLst/>
          </a:prstGeom>
        </p:spPr>
      </p:pic>
      <p:sp>
        <p:nvSpPr>
          <p:cNvPr id="5" name="Slide Number Placeholder 4"/>
          <p:cNvSpPr>
            <a:spLocks noGrp="1"/>
          </p:cNvSpPr>
          <p:nvPr>
            <p:ph type="sldNum" sz="quarter" idx="12"/>
          </p:nvPr>
        </p:nvSpPr>
        <p:spPr/>
        <p:txBody>
          <a:bodyPr/>
          <a:lstStyle/>
          <a:p>
            <a:fld id="{6A9633A3-E3CE-044A-A2B6-E759A01EEFD3}" type="slidenum">
              <a:rPr lang="en-US" smtClean="0"/>
              <a:t>49</a:t>
            </a:fld>
            <a:endParaRPr lang="en-US"/>
          </a:p>
        </p:txBody>
      </p:sp>
    </p:spTree>
    <p:extLst>
      <p:ext uri="{BB962C8B-B14F-4D97-AF65-F5344CB8AC3E}">
        <p14:creationId xmlns:p14="http://schemas.microsoft.com/office/powerpoint/2010/main" val="3239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a:t>
            </a:r>
            <a:r>
              <a:rPr lang="en-US" dirty="0" smtClean="0"/>
              <a:t>Jen </a:t>
            </a:r>
            <a:r>
              <a:rPr lang="en-US" dirty="0" smtClean="0"/>
              <a:t>+ I)</a:t>
            </a:r>
            <a:endParaRPr lang="en-US" dirty="0"/>
          </a:p>
          <a:p>
            <a:r>
              <a:rPr lang="en-US" dirty="0" smtClean="0"/>
              <a:t>Hence, requirement for peer grading</a:t>
            </a:r>
          </a:p>
          <a:p>
            <a:r>
              <a:rPr lang="en-US" dirty="0" smtClean="0"/>
              <a:t>Peer grades due 2 days after assignment</a:t>
            </a:r>
          </a:p>
          <a:p>
            <a:r>
              <a:rPr lang="en-US" dirty="0" smtClean="0"/>
              <a:t>Penalty for not grading</a:t>
            </a:r>
          </a:p>
          <a:p>
            <a:endParaRPr lang="en-US" dirty="0" smtClean="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1/19/17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5006880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1/13/16</a:t>
            </a:r>
            <a:endParaRPr lang="en-US"/>
          </a:p>
        </p:txBody>
      </p:sp>
      <p:sp>
        <p:nvSpPr>
          <p:cNvPr id="6" name="Footer Placeholder 5"/>
          <p:cNvSpPr>
            <a:spLocks noGrp="1"/>
          </p:cNvSpPr>
          <p:nvPr>
            <p:ph type="ftr" sz="quarter" idx="11"/>
          </p:nvPr>
        </p:nvSpPr>
        <p:spPr/>
        <p:txBody>
          <a:bodyPr/>
          <a:lstStyle/>
          <a:p>
            <a:r>
              <a:rPr lang="en-US" smtClean="0"/>
              <a:t>(c) Jennifer Mankoff, HCII, CMU</a:t>
            </a:r>
            <a:endParaRPr lang="en-US" dirty="0"/>
          </a:p>
        </p:txBody>
      </p:sp>
      <p:sp>
        <p:nvSpPr>
          <p:cNvPr id="7" name="Slide Number Placeholder 6"/>
          <p:cNvSpPr>
            <a:spLocks noGrp="1"/>
          </p:cNvSpPr>
          <p:nvPr>
            <p:ph type="sldNum" sz="quarter" idx="12"/>
          </p:nvPr>
        </p:nvSpPr>
        <p:spPr/>
        <p:txBody>
          <a:bodyPr/>
          <a:lstStyle/>
          <a:p>
            <a:fld id="{17E276FA-8F89-B34D-A726-BE3FA1F8DD97}" type="slidenum">
              <a:rPr lang="en-US" smtClean="0"/>
              <a:t>50</a:t>
            </a:fld>
            <a:endParaRPr lang="en-US" dirty="0"/>
          </a:p>
        </p:txBody>
      </p:sp>
      <p:sp>
        <p:nvSpPr>
          <p:cNvPr id="8" name="Title 7"/>
          <p:cNvSpPr>
            <a:spLocks noGrp="1"/>
          </p:cNvSpPr>
          <p:nvPr>
            <p:ph type="title"/>
          </p:nvPr>
        </p:nvSpPr>
        <p:spPr/>
        <p:txBody>
          <a:bodyPr/>
          <a:lstStyle/>
          <a:p>
            <a:r>
              <a:rPr lang="en-US" dirty="0" smtClean="0"/>
              <a:t>Data Collection</a:t>
            </a:r>
            <a:endParaRPr lang="en-US" dirty="0"/>
          </a:p>
        </p:txBody>
      </p:sp>
      <p:sp>
        <p:nvSpPr>
          <p:cNvPr id="9" name="Content Placeholder 8"/>
          <p:cNvSpPr>
            <a:spLocks noGrp="1"/>
          </p:cNvSpPr>
          <p:nvPr>
            <p:ph idx="1"/>
          </p:nvPr>
        </p:nvSpPr>
        <p:spPr>
          <a:xfrm>
            <a:off x="1128943" y="1847153"/>
            <a:ext cx="3629669" cy="4379976"/>
          </a:xfrm>
        </p:spPr>
        <p:txBody>
          <a:bodyPr/>
          <a:lstStyle/>
          <a:p>
            <a:r>
              <a:rPr lang="en-US" dirty="0" smtClean="0">
                <a:latin typeface="Helvetica Light"/>
                <a:cs typeface="Helvetica Light"/>
              </a:rPr>
              <a:t>Field Study</a:t>
            </a:r>
          </a:p>
          <a:p>
            <a:r>
              <a:rPr lang="en-US" dirty="0">
                <a:latin typeface="Helvetica Light"/>
                <a:cs typeface="Helvetica Light"/>
              </a:rPr>
              <a:t>3</a:t>
            </a:r>
            <a:r>
              <a:rPr lang="en-US" dirty="0" smtClean="0">
                <a:latin typeface="Helvetica Light"/>
                <a:cs typeface="Helvetica Light"/>
              </a:rPr>
              <a:t>0 participants</a:t>
            </a:r>
          </a:p>
          <a:p>
            <a:r>
              <a:rPr lang="en-US" strike="sngStrike" dirty="0" smtClean="0">
                <a:latin typeface="Helvetica Light"/>
                <a:cs typeface="Helvetica Light"/>
              </a:rPr>
              <a:t>1 month</a:t>
            </a:r>
            <a:r>
              <a:rPr lang="en-US" dirty="0" smtClean="0">
                <a:latin typeface="Helvetica Light"/>
                <a:cs typeface="Helvetica Light"/>
              </a:rPr>
              <a:t> (actually exactly 4 weeks) data collection</a:t>
            </a:r>
          </a:p>
          <a:p>
            <a:r>
              <a:rPr lang="en-US" b="1" dirty="0" smtClean="0">
                <a:latin typeface="Helvetica Light"/>
                <a:cs typeface="Helvetica Light"/>
              </a:rPr>
              <a:t>3 participants did exactly what we told them not to do </a:t>
            </a:r>
            <a:endParaRPr lang="en-US" b="1" dirty="0">
              <a:latin typeface="Helvetica Light"/>
              <a:cs typeface="Helvetica Light"/>
            </a:endParaRPr>
          </a:p>
          <a:p>
            <a:endParaRPr lang="en-US" dirty="0"/>
          </a:p>
        </p:txBody>
      </p:sp>
      <p:pic>
        <p:nvPicPr>
          <p:cNvPr id="10" name="Picture 9"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690" y="1224796"/>
            <a:ext cx="2743200" cy="5033639"/>
          </a:xfrm>
          <a:prstGeom prst="rect">
            <a:avLst/>
          </a:prstGeom>
        </p:spPr>
      </p:pic>
    </p:spTree>
    <p:extLst>
      <p:ext uri="{BB962C8B-B14F-4D97-AF65-F5344CB8AC3E}">
        <p14:creationId xmlns:p14="http://schemas.microsoft.com/office/powerpoint/2010/main" val="70339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t>
            </a:r>
            <a:r>
              <a:rPr lang="en-US" dirty="0" smtClean="0"/>
              <a:t>can we streamline mobile device use?</a:t>
            </a:r>
            <a:endParaRPr lang="en-US" dirty="0"/>
          </a:p>
        </p:txBody>
      </p:sp>
      <p:sp>
        <p:nvSpPr>
          <p:cNvPr id="15" name="Rectangle 14"/>
          <p:cNvSpPr/>
          <p:nvPr/>
        </p:nvSpPr>
        <p:spPr>
          <a:xfrm>
            <a:off x="5892056" y="2804944"/>
            <a:ext cx="1761884" cy="1557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field user study with 30 participants for 1 month</a:t>
            </a:r>
            <a:endParaRPr lang="en-US" dirty="0"/>
          </a:p>
        </p:txBody>
      </p:sp>
      <p:sp>
        <p:nvSpPr>
          <p:cNvPr id="16" name="TextBox 15"/>
          <p:cNvSpPr txBox="1"/>
          <p:nvPr/>
        </p:nvSpPr>
        <p:spPr>
          <a:xfrm>
            <a:off x="5804240" y="2435612"/>
            <a:ext cx="1069524" cy="369332"/>
          </a:xfrm>
          <a:prstGeom prst="rect">
            <a:avLst/>
          </a:prstGeom>
          <a:noFill/>
        </p:spPr>
        <p:txBody>
          <a:bodyPr wrap="none" rtlCol="0">
            <a:spAutoFit/>
          </a:bodyPr>
          <a:lstStyle/>
          <a:p>
            <a:r>
              <a:rPr lang="en-US" dirty="0" smtClean="0"/>
              <a:t>Data Sets</a:t>
            </a:r>
            <a:endParaRPr lang="en-US" dirty="0"/>
          </a:p>
        </p:txBody>
      </p:sp>
    </p:spTree>
    <p:extLst>
      <p:ext uri="{BB962C8B-B14F-4D97-AF65-F5344CB8AC3E}">
        <p14:creationId xmlns:p14="http://schemas.microsoft.com/office/powerpoint/2010/main" val="503172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T_Screens2a-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677" y="685800"/>
            <a:ext cx="2820616" cy="5486400"/>
          </a:xfrm>
          <a:prstGeom prst="rect">
            <a:avLst/>
          </a:prstGeom>
        </p:spPr>
      </p:pic>
      <p:pic>
        <p:nvPicPr>
          <p:cNvPr id="6" name="Picture 5" descr="PT_Screens1a_empty-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468" y="685800"/>
            <a:ext cx="2807151" cy="5486400"/>
          </a:xfrm>
          <a:prstGeom prst="rect">
            <a:avLst/>
          </a:prstGeom>
        </p:spPr>
      </p:pic>
      <p:sp>
        <p:nvSpPr>
          <p:cNvPr id="3" name="Slide Number Placeholder 2"/>
          <p:cNvSpPr>
            <a:spLocks noGrp="1"/>
          </p:cNvSpPr>
          <p:nvPr>
            <p:ph type="sldNum" sz="quarter" idx="12"/>
          </p:nvPr>
        </p:nvSpPr>
        <p:spPr/>
        <p:txBody>
          <a:bodyPr/>
          <a:lstStyle/>
          <a:p>
            <a:fld id="{6A9633A3-E3CE-044A-A2B6-E759A01EEFD3}" type="slidenum">
              <a:rPr lang="en-US" smtClean="0"/>
              <a:t>52</a:t>
            </a:fld>
            <a:endParaRPr lang="en-US"/>
          </a:p>
        </p:txBody>
      </p:sp>
    </p:spTree>
    <p:extLst>
      <p:ext uri="{BB962C8B-B14F-4D97-AF65-F5344CB8AC3E}">
        <p14:creationId xmlns:p14="http://schemas.microsoft.com/office/powerpoint/2010/main" val="19430202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T_Screens2a-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692" y="685800"/>
            <a:ext cx="2820616" cy="5486400"/>
          </a:xfrm>
          <a:prstGeom prst="rect">
            <a:avLst/>
          </a:prstGeom>
        </p:spPr>
      </p:pic>
      <p:sp>
        <p:nvSpPr>
          <p:cNvPr id="5" name="Rectangle 4"/>
          <p:cNvSpPr/>
          <p:nvPr/>
        </p:nvSpPr>
        <p:spPr>
          <a:xfrm>
            <a:off x="0" y="2377440"/>
            <a:ext cx="9144000" cy="2155371"/>
          </a:xfrm>
          <a:prstGeom prst="rect">
            <a:avLst/>
          </a:prstGeom>
          <a:solidFill>
            <a:schemeClr val="tx1">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Helvetica Light"/>
                <a:cs typeface="Helvetica Light"/>
              </a:rPr>
              <a:t>How frequently do users interact with ProactiveTasks?</a:t>
            </a:r>
            <a:endParaRPr lang="en-US" sz="5400" dirty="0">
              <a:latin typeface="Helvetica Light"/>
              <a:cs typeface="Helvetica Light"/>
            </a:endParaRPr>
          </a:p>
        </p:txBody>
      </p:sp>
      <p:sp>
        <p:nvSpPr>
          <p:cNvPr id="3" name="Slide Number Placeholder 2"/>
          <p:cNvSpPr>
            <a:spLocks noGrp="1"/>
          </p:cNvSpPr>
          <p:nvPr>
            <p:ph type="sldNum" sz="quarter" idx="12"/>
          </p:nvPr>
        </p:nvSpPr>
        <p:spPr/>
        <p:txBody>
          <a:bodyPr/>
          <a:lstStyle/>
          <a:p>
            <a:fld id="{6A9633A3-E3CE-044A-A2B6-E759A01EEFD3}" type="slidenum">
              <a:rPr lang="en-US" smtClean="0"/>
              <a:t>53</a:t>
            </a:fld>
            <a:endParaRPr lang="en-US"/>
          </a:p>
        </p:txBody>
      </p:sp>
    </p:spTree>
    <p:extLst>
      <p:ext uri="{BB962C8B-B14F-4D97-AF65-F5344CB8AC3E}">
        <p14:creationId xmlns:p14="http://schemas.microsoft.com/office/powerpoint/2010/main" val="18156437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95711" y="2136669"/>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115809" y="4900209"/>
            <a:ext cx="1778333" cy="2245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56982" y="5124723"/>
            <a:ext cx="1788158" cy="3480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56982" y="505508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115809" y="4830571"/>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407980" y="5089894"/>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08490" y="4474873"/>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14.99%</a:t>
            </a:r>
            <a:endParaRPr lang="en-US" sz="1600" dirty="0">
              <a:solidFill>
                <a:schemeClr val="bg1"/>
              </a:solidFill>
              <a:latin typeface="Arial"/>
              <a:cs typeface="Arial"/>
            </a:endParaRPr>
          </a:p>
        </p:txBody>
      </p:sp>
      <p:sp>
        <p:nvSpPr>
          <p:cNvPr id="40" name="TextBox 39"/>
          <p:cNvSpPr txBox="1"/>
          <p:nvPr/>
        </p:nvSpPr>
        <p:spPr>
          <a:xfrm>
            <a:off x="5521174" y="4709406"/>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7.12%</a:t>
            </a:r>
            <a:endParaRPr lang="en-US" sz="1600" dirty="0">
              <a:solidFill>
                <a:schemeClr val="bg1"/>
              </a:solidFill>
              <a:latin typeface="Arial"/>
              <a:cs typeface="Arial"/>
            </a:endParaRPr>
          </a:p>
        </p:txBody>
      </p:sp>
      <p:sp>
        <p:nvSpPr>
          <p:cNvPr id="41" name="TextBox 40"/>
          <p:cNvSpPr txBox="1"/>
          <p:nvPr/>
        </p:nvSpPr>
        <p:spPr>
          <a:xfrm>
            <a:off x="7157459" y="4742272"/>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6.44%</a:t>
            </a:r>
            <a:endParaRPr lang="en-US" sz="1600" dirty="0">
              <a:solidFill>
                <a:schemeClr val="bg1"/>
              </a:solidFill>
              <a:latin typeface="Arial"/>
              <a:cs typeface="Arial"/>
            </a:endParaRPr>
          </a:p>
        </p:txBody>
      </p:sp>
      <p:sp>
        <p:nvSpPr>
          <p:cNvPr id="3" name="Slide Number Placeholder 2"/>
          <p:cNvSpPr>
            <a:spLocks noGrp="1"/>
          </p:cNvSpPr>
          <p:nvPr>
            <p:ph type="sldNum" sz="quarter" idx="12"/>
          </p:nvPr>
        </p:nvSpPr>
        <p:spPr/>
        <p:txBody>
          <a:bodyPr/>
          <a:lstStyle/>
          <a:p>
            <a:fld id="{6A9633A3-E3CE-044A-A2B6-E759A01EEFD3}" type="slidenum">
              <a:rPr lang="en-US" smtClean="0"/>
              <a:t>54</a:t>
            </a:fld>
            <a:endParaRPr lang="en-US"/>
          </a:p>
        </p:txBody>
      </p:sp>
      <p:sp>
        <p:nvSpPr>
          <p:cNvPr id="27" name="Title 1"/>
          <p:cNvSpPr>
            <a:spLocks noGrp="1"/>
          </p:cNvSpPr>
          <p:nvPr>
            <p:ph type="title"/>
          </p:nvPr>
        </p:nvSpPr>
        <p:spPr>
          <a:xfrm>
            <a:off x="954132" y="310162"/>
            <a:ext cx="6280441" cy="990107"/>
          </a:xfrm>
        </p:spPr>
        <p:txBody>
          <a:bodyPr/>
          <a:lstStyle/>
          <a:p>
            <a:r>
              <a:rPr lang="en-US" dirty="0" smtClean="0"/>
              <a:t>Overall use frequency</a:t>
            </a:r>
            <a:endParaRPr lang="en-US" dirty="0"/>
          </a:p>
        </p:txBody>
      </p:sp>
    </p:spTree>
    <p:extLst>
      <p:ext uri="{BB962C8B-B14F-4D97-AF65-F5344CB8AC3E}">
        <p14:creationId xmlns:p14="http://schemas.microsoft.com/office/powerpoint/2010/main" val="21149068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69586"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89684" y="4879814"/>
            <a:ext cx="1778333" cy="134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30857" y="5014003"/>
            <a:ext cx="1788158"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30857" y="49443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89684" y="481017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81855" y="49443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39422" y="4477158"/>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3.85%</a:t>
            </a:r>
            <a:endParaRPr lang="en-US" sz="1600" dirty="0">
              <a:solidFill>
                <a:schemeClr val="bg1"/>
              </a:solidFill>
              <a:latin typeface="Arial"/>
              <a:cs typeface="Arial"/>
            </a:endParaRPr>
          </a:p>
        </p:txBody>
      </p:sp>
      <p:sp>
        <p:nvSpPr>
          <p:cNvPr id="40" name="TextBox 39"/>
          <p:cNvSpPr txBox="1"/>
          <p:nvPr/>
        </p:nvSpPr>
        <p:spPr>
          <a:xfrm>
            <a:off x="5495049" y="4592044"/>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0.00%</a:t>
            </a:r>
            <a:endParaRPr lang="en-US" sz="1600" dirty="0">
              <a:solidFill>
                <a:schemeClr val="bg1"/>
              </a:solidFill>
              <a:latin typeface="Arial"/>
              <a:cs typeface="Arial"/>
            </a:endParaRPr>
          </a:p>
        </p:txBody>
      </p:sp>
      <p:sp>
        <p:nvSpPr>
          <p:cNvPr id="41" name="TextBox 40"/>
          <p:cNvSpPr txBox="1"/>
          <p:nvPr/>
        </p:nvSpPr>
        <p:spPr>
          <a:xfrm>
            <a:off x="7131334" y="4592044"/>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0.00%</a:t>
            </a:r>
            <a:endParaRPr lang="en-US" sz="1600" dirty="0">
              <a:solidFill>
                <a:schemeClr val="bg1"/>
              </a:solidFill>
              <a:latin typeface="Arial"/>
              <a:cs typeface="Arial"/>
            </a:endParaRPr>
          </a:p>
        </p:txBody>
      </p:sp>
      <p:sp>
        <p:nvSpPr>
          <p:cNvPr id="3" name="TextBox 2"/>
          <p:cNvSpPr txBox="1"/>
          <p:nvPr/>
        </p:nvSpPr>
        <p:spPr>
          <a:xfrm>
            <a:off x="2955526" y="5660256"/>
            <a:ext cx="3912532"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non-user (P1)</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55</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Non-users (10 participants)</a:t>
            </a:r>
            <a:endParaRPr lang="en-US" dirty="0"/>
          </a:p>
        </p:txBody>
      </p:sp>
    </p:spTree>
    <p:extLst>
      <p:ext uri="{BB962C8B-B14F-4D97-AF65-F5344CB8AC3E}">
        <p14:creationId xmlns:p14="http://schemas.microsoft.com/office/powerpoint/2010/main" val="15117903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82648"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flipV="1">
            <a:off x="4102746" y="4753183"/>
            <a:ext cx="1778333" cy="3591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43919" y="4753183"/>
            <a:ext cx="1788158" cy="1020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43919" y="468354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102746" y="471945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94917" y="478560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41144" y="4375098"/>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7.41%</a:t>
            </a:r>
            <a:endParaRPr lang="en-US" sz="1600" dirty="0">
              <a:solidFill>
                <a:schemeClr val="bg1"/>
              </a:solidFill>
              <a:latin typeface="Arial"/>
              <a:cs typeface="Arial"/>
            </a:endParaRPr>
          </a:p>
        </p:txBody>
      </p:sp>
      <p:sp>
        <p:nvSpPr>
          <p:cNvPr id="40" name="TextBox 39"/>
          <p:cNvSpPr txBox="1"/>
          <p:nvPr/>
        </p:nvSpPr>
        <p:spPr>
          <a:xfrm>
            <a:off x="5508111" y="4360151"/>
            <a:ext cx="766456" cy="338554"/>
          </a:xfrm>
          <a:prstGeom prst="rect">
            <a:avLst/>
          </a:prstGeom>
          <a:noFill/>
        </p:spPr>
        <p:txBody>
          <a:bodyPr wrap="none" rtlCol="0">
            <a:spAutoFit/>
          </a:bodyPr>
          <a:lstStyle/>
          <a:p>
            <a:pPr algn="ctr"/>
            <a:r>
              <a:rPr lang="en-US" sz="1600" dirty="0" smtClean="0">
                <a:solidFill>
                  <a:schemeClr val="bg1"/>
                </a:solidFill>
                <a:latin typeface="Arial"/>
                <a:cs typeface="Arial"/>
              </a:rPr>
              <a:t>9.26%</a:t>
            </a:r>
            <a:endParaRPr lang="en-US" sz="1600" dirty="0">
              <a:solidFill>
                <a:schemeClr val="bg1"/>
              </a:solidFill>
              <a:latin typeface="Arial"/>
              <a:cs typeface="Arial"/>
            </a:endParaRPr>
          </a:p>
        </p:txBody>
      </p:sp>
      <p:sp>
        <p:nvSpPr>
          <p:cNvPr id="41" name="TextBox 40"/>
          <p:cNvSpPr txBox="1"/>
          <p:nvPr/>
        </p:nvSpPr>
        <p:spPr>
          <a:xfrm>
            <a:off x="7144396" y="4438377"/>
            <a:ext cx="766456" cy="338554"/>
          </a:xfrm>
          <a:prstGeom prst="rect">
            <a:avLst/>
          </a:prstGeom>
          <a:noFill/>
        </p:spPr>
        <p:txBody>
          <a:bodyPr wrap="none" rtlCol="0">
            <a:spAutoFit/>
          </a:bodyPr>
          <a:lstStyle/>
          <a:p>
            <a:pPr algn="ctr"/>
            <a:r>
              <a:rPr lang="en-US" sz="1600" dirty="0">
                <a:solidFill>
                  <a:schemeClr val="bg1"/>
                </a:solidFill>
                <a:latin typeface="Arial"/>
                <a:cs typeface="Arial"/>
              </a:rPr>
              <a:t>5</a:t>
            </a:r>
            <a:r>
              <a:rPr lang="en-US" sz="1600" dirty="0" smtClean="0">
                <a:solidFill>
                  <a:schemeClr val="bg1"/>
                </a:solidFill>
                <a:latin typeface="Arial"/>
                <a:cs typeface="Arial"/>
              </a:rPr>
              <a:t>.41%</a:t>
            </a:r>
            <a:endParaRPr lang="en-US" sz="1600" dirty="0">
              <a:solidFill>
                <a:schemeClr val="bg1"/>
              </a:solidFill>
              <a:latin typeface="Arial"/>
              <a:cs typeface="Arial"/>
            </a:endParaRPr>
          </a:p>
        </p:txBody>
      </p:sp>
      <p:sp>
        <p:nvSpPr>
          <p:cNvPr id="3" name="TextBox 2"/>
          <p:cNvSpPr txBox="1"/>
          <p:nvPr/>
        </p:nvSpPr>
        <p:spPr>
          <a:xfrm>
            <a:off x="2653100" y="5687331"/>
            <a:ext cx="4565673"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regular user (P21)</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56</a:t>
            </a:fld>
            <a:endParaRPr lang="en-US"/>
          </a:p>
        </p:txBody>
      </p:sp>
      <p:sp>
        <p:nvSpPr>
          <p:cNvPr id="28" name="Title 1"/>
          <p:cNvSpPr>
            <a:spLocks noGrp="1"/>
          </p:cNvSpPr>
          <p:nvPr>
            <p:ph type="title"/>
          </p:nvPr>
        </p:nvSpPr>
        <p:spPr>
          <a:xfrm>
            <a:off x="954132" y="310162"/>
            <a:ext cx="6280441" cy="990107"/>
          </a:xfrm>
        </p:spPr>
        <p:txBody>
          <a:bodyPr/>
          <a:lstStyle/>
          <a:p>
            <a:r>
              <a:rPr lang="en-US" dirty="0" smtClean="0"/>
              <a:t>Regular users (9 participants)</a:t>
            </a:r>
            <a:endParaRPr lang="en-US" dirty="0"/>
          </a:p>
        </p:txBody>
      </p:sp>
    </p:spTree>
    <p:extLst>
      <p:ext uri="{BB962C8B-B14F-4D97-AF65-F5344CB8AC3E}">
        <p14:creationId xmlns:p14="http://schemas.microsoft.com/office/powerpoint/2010/main" val="12732583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69585"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89683" y="3439634"/>
            <a:ext cx="1778333" cy="134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2"/>
            <a:endCxn id="26" idx="6"/>
          </p:cNvCxnSpPr>
          <p:nvPr/>
        </p:nvCxnSpPr>
        <p:spPr>
          <a:xfrm>
            <a:off x="5730856" y="3573823"/>
            <a:ext cx="1788158" cy="907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730856" y="350418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89683" y="336999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81854" y="359490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816384" y="3025638"/>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52.54%</a:t>
            </a:r>
            <a:endParaRPr lang="en-US" sz="1600" dirty="0">
              <a:solidFill>
                <a:schemeClr val="bg1"/>
              </a:solidFill>
              <a:latin typeface="Arial"/>
              <a:cs typeface="Arial"/>
            </a:endParaRPr>
          </a:p>
        </p:txBody>
      </p:sp>
      <p:sp>
        <p:nvSpPr>
          <p:cNvPr id="40" name="TextBox 39"/>
          <p:cNvSpPr txBox="1"/>
          <p:nvPr/>
        </p:nvSpPr>
        <p:spPr>
          <a:xfrm>
            <a:off x="5472011" y="315811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47.73%</a:t>
            </a:r>
            <a:endParaRPr lang="en-US" sz="1600" dirty="0">
              <a:solidFill>
                <a:schemeClr val="bg1"/>
              </a:solidFill>
              <a:latin typeface="Arial"/>
              <a:cs typeface="Arial"/>
            </a:endParaRPr>
          </a:p>
        </p:txBody>
      </p:sp>
      <p:sp>
        <p:nvSpPr>
          <p:cNvPr id="41" name="TextBox 40"/>
          <p:cNvSpPr txBox="1"/>
          <p:nvPr/>
        </p:nvSpPr>
        <p:spPr>
          <a:xfrm>
            <a:off x="7119636" y="3259017"/>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44.62%</a:t>
            </a:r>
            <a:endParaRPr lang="en-US" sz="1600" dirty="0">
              <a:solidFill>
                <a:schemeClr val="bg1"/>
              </a:solidFill>
              <a:latin typeface="Arial"/>
              <a:cs typeface="Arial"/>
            </a:endParaRPr>
          </a:p>
        </p:txBody>
      </p:sp>
      <p:sp>
        <p:nvSpPr>
          <p:cNvPr id="3" name="TextBox 2"/>
          <p:cNvSpPr txBox="1"/>
          <p:nvPr/>
        </p:nvSpPr>
        <p:spPr>
          <a:xfrm>
            <a:off x="2694145" y="5689695"/>
            <a:ext cx="4490990"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power user (P19)</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57</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Power users (5 participants)</a:t>
            </a:r>
            <a:endParaRPr lang="en-US" dirty="0"/>
          </a:p>
        </p:txBody>
      </p:sp>
    </p:spTree>
    <p:extLst>
      <p:ext uri="{BB962C8B-B14F-4D97-AF65-F5344CB8AC3E}">
        <p14:creationId xmlns:p14="http://schemas.microsoft.com/office/powerpoint/2010/main" val="19575201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96391" y="1332416"/>
            <a:ext cx="7876902" cy="4838604"/>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a:p>
            <a:pPr algn="ctr"/>
            <a:endParaRPr lang="en-US" sz="4800" i="1" dirty="0" smtClean="0">
              <a:latin typeface="Helvetica Light"/>
              <a:cs typeface="Helvetica Light"/>
            </a:endParaRPr>
          </a:p>
          <a:p>
            <a:pPr algn="ctr"/>
            <a:endParaRPr lang="en-US" sz="4800" i="1" dirty="0">
              <a:latin typeface="Helvetica Light"/>
              <a:cs typeface="Helvetica Light"/>
            </a:endParaRPr>
          </a:p>
        </p:txBody>
      </p:sp>
      <p:grpSp>
        <p:nvGrpSpPr>
          <p:cNvPr id="23" name="Group 22"/>
          <p:cNvGrpSpPr/>
          <p:nvPr/>
        </p:nvGrpSpPr>
        <p:grpSpPr>
          <a:xfrm>
            <a:off x="504272" y="1810094"/>
            <a:ext cx="7618142" cy="4034350"/>
            <a:chOff x="154258" y="1810094"/>
            <a:chExt cx="7618142" cy="4034350"/>
          </a:xfrm>
        </p:grpSpPr>
        <p:sp>
          <p:nvSpPr>
            <p:cNvPr id="8" name="TextBox 7"/>
            <p:cNvSpPr txBox="1"/>
            <p:nvPr/>
          </p:nvSpPr>
          <p:spPr>
            <a:xfrm>
              <a:off x="4171891" y="5444334"/>
              <a:ext cx="800219"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week</a:t>
              </a:r>
              <a:endParaRPr lang="en-US" sz="2000" dirty="0">
                <a:solidFill>
                  <a:schemeClr val="bg1">
                    <a:lumMod val="95000"/>
                  </a:schemeClr>
                </a:solidFill>
                <a:latin typeface="Arial"/>
                <a:cs typeface="Arial"/>
              </a:endParaRPr>
            </a:p>
          </p:txBody>
        </p:sp>
        <p:grpSp>
          <p:nvGrpSpPr>
            <p:cNvPr id="13" name="Group 12"/>
            <p:cNvGrpSpPr/>
            <p:nvPr/>
          </p:nvGrpSpPr>
          <p:grpSpPr>
            <a:xfrm>
              <a:off x="1951510" y="5071095"/>
              <a:ext cx="5240980" cy="400110"/>
              <a:chOff x="1884599" y="5105115"/>
              <a:chExt cx="5240980" cy="400110"/>
            </a:xfrm>
          </p:grpSpPr>
          <p:sp>
            <p:nvSpPr>
              <p:cNvPr id="9" name="TextBox 8"/>
              <p:cNvSpPr txBox="1"/>
              <p:nvPr/>
            </p:nvSpPr>
            <p:spPr>
              <a:xfrm>
                <a:off x="1884599"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1</a:t>
                </a:r>
                <a:endParaRPr lang="en-US" sz="2000" dirty="0">
                  <a:solidFill>
                    <a:schemeClr val="bg1">
                      <a:lumMod val="95000"/>
                    </a:schemeClr>
                  </a:solidFill>
                  <a:latin typeface="Arial"/>
                  <a:cs typeface="Arial"/>
                </a:endParaRPr>
              </a:p>
            </p:txBody>
          </p:sp>
          <p:sp>
            <p:nvSpPr>
              <p:cNvPr id="10" name="TextBox 9"/>
              <p:cNvSpPr txBox="1"/>
              <p:nvPr/>
            </p:nvSpPr>
            <p:spPr>
              <a:xfrm>
                <a:off x="3522490"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2</a:t>
                </a:r>
                <a:endParaRPr lang="en-US" sz="2000" dirty="0">
                  <a:solidFill>
                    <a:schemeClr val="bg1">
                      <a:lumMod val="95000"/>
                    </a:schemeClr>
                  </a:solidFill>
                  <a:latin typeface="Arial"/>
                  <a:cs typeface="Arial"/>
                </a:endParaRPr>
              </a:p>
            </p:txBody>
          </p:sp>
          <p:sp>
            <p:nvSpPr>
              <p:cNvPr id="11" name="TextBox 10"/>
              <p:cNvSpPr txBox="1"/>
              <p:nvPr/>
            </p:nvSpPr>
            <p:spPr>
              <a:xfrm>
                <a:off x="516038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3</a:t>
                </a:r>
                <a:endParaRPr lang="en-US" sz="2000" dirty="0">
                  <a:solidFill>
                    <a:schemeClr val="bg1">
                      <a:lumMod val="95000"/>
                    </a:schemeClr>
                  </a:solidFill>
                  <a:latin typeface="Arial"/>
                  <a:cs typeface="Arial"/>
                </a:endParaRPr>
              </a:p>
            </p:txBody>
          </p:sp>
          <p:sp>
            <p:nvSpPr>
              <p:cNvPr id="12" name="TextBox 11"/>
              <p:cNvSpPr txBox="1"/>
              <p:nvPr/>
            </p:nvSpPr>
            <p:spPr>
              <a:xfrm>
                <a:off x="6798271" y="5105115"/>
                <a:ext cx="32730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4</a:t>
                </a:r>
                <a:endParaRPr lang="en-US" sz="2000" dirty="0">
                  <a:solidFill>
                    <a:schemeClr val="bg1">
                      <a:lumMod val="95000"/>
                    </a:schemeClr>
                  </a:solidFill>
                  <a:latin typeface="Arial"/>
                  <a:cs typeface="Arial"/>
                </a:endParaRPr>
              </a:p>
            </p:txBody>
          </p:sp>
        </p:grpSp>
        <p:cxnSp>
          <p:nvCxnSpPr>
            <p:cNvPr id="6" name="Elbow Connector 5"/>
            <p:cNvCxnSpPr/>
            <p:nvPr/>
          </p:nvCxnSpPr>
          <p:spPr>
            <a:xfrm>
              <a:off x="1371600" y="1828800"/>
              <a:ext cx="6400800" cy="3200400"/>
            </a:xfrm>
            <a:prstGeom prst="bentConnector3">
              <a:avLst>
                <a:gd name="adj1" fmla="val 41"/>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44301" y="4055965"/>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25%</a:t>
              </a:r>
              <a:endParaRPr lang="en-US" dirty="0">
                <a:solidFill>
                  <a:schemeClr val="bg1">
                    <a:lumMod val="95000"/>
                  </a:schemeClr>
                </a:solidFill>
                <a:latin typeface="Arial"/>
                <a:cs typeface="Arial"/>
              </a:endParaRPr>
            </a:p>
          </p:txBody>
        </p:sp>
        <p:sp>
          <p:nvSpPr>
            <p:cNvPr id="16" name="TextBox 15"/>
            <p:cNvSpPr txBox="1"/>
            <p:nvPr/>
          </p:nvSpPr>
          <p:spPr>
            <a:xfrm>
              <a:off x="744301" y="3307342"/>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50%</a:t>
              </a:r>
              <a:endParaRPr lang="en-US" dirty="0">
                <a:solidFill>
                  <a:schemeClr val="bg1">
                    <a:lumMod val="95000"/>
                  </a:schemeClr>
                </a:solidFill>
                <a:latin typeface="Arial"/>
                <a:cs typeface="Arial"/>
              </a:endParaRPr>
            </a:p>
          </p:txBody>
        </p:sp>
        <p:sp>
          <p:nvSpPr>
            <p:cNvPr id="17" name="TextBox 16"/>
            <p:cNvSpPr txBox="1"/>
            <p:nvPr/>
          </p:nvSpPr>
          <p:spPr>
            <a:xfrm>
              <a:off x="744301" y="2558718"/>
              <a:ext cx="646669"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75%</a:t>
              </a:r>
              <a:endParaRPr lang="en-US" dirty="0">
                <a:solidFill>
                  <a:schemeClr val="bg1">
                    <a:lumMod val="95000"/>
                  </a:schemeClr>
                </a:solidFill>
                <a:latin typeface="Arial"/>
                <a:cs typeface="Arial"/>
              </a:endParaRPr>
            </a:p>
          </p:txBody>
        </p:sp>
        <p:sp>
          <p:nvSpPr>
            <p:cNvPr id="18" name="TextBox 17"/>
            <p:cNvSpPr txBox="1"/>
            <p:nvPr/>
          </p:nvSpPr>
          <p:spPr>
            <a:xfrm>
              <a:off x="615923" y="1810094"/>
              <a:ext cx="775047"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100%</a:t>
              </a:r>
              <a:endParaRPr lang="en-US" dirty="0">
                <a:solidFill>
                  <a:schemeClr val="bg1">
                    <a:lumMod val="95000"/>
                  </a:schemeClr>
                </a:solidFill>
                <a:latin typeface="Arial"/>
                <a:cs typeface="Arial"/>
              </a:endParaRPr>
            </a:p>
          </p:txBody>
        </p:sp>
        <p:sp>
          <p:nvSpPr>
            <p:cNvPr id="19" name="TextBox 18"/>
            <p:cNvSpPr txBox="1"/>
            <p:nvPr/>
          </p:nvSpPr>
          <p:spPr>
            <a:xfrm>
              <a:off x="872679" y="4804588"/>
              <a:ext cx="518291" cy="369332"/>
            </a:xfrm>
            <a:prstGeom prst="rect">
              <a:avLst/>
            </a:prstGeom>
            <a:noFill/>
          </p:spPr>
          <p:txBody>
            <a:bodyPr wrap="none" rtlCol="0">
              <a:spAutoFit/>
            </a:bodyPr>
            <a:lstStyle/>
            <a:p>
              <a:pPr algn="r"/>
              <a:r>
                <a:rPr lang="en-US" dirty="0" smtClean="0">
                  <a:solidFill>
                    <a:schemeClr val="bg1">
                      <a:lumMod val="95000"/>
                    </a:schemeClr>
                  </a:solidFill>
                  <a:latin typeface="Arial"/>
                  <a:cs typeface="Arial"/>
                </a:rPr>
                <a:t>0%</a:t>
              </a:r>
              <a:endParaRPr lang="en-US" dirty="0">
                <a:solidFill>
                  <a:schemeClr val="bg1">
                    <a:lumMod val="95000"/>
                  </a:schemeClr>
                </a:solidFill>
                <a:latin typeface="Arial"/>
                <a:cs typeface="Arial"/>
              </a:endParaRPr>
            </a:p>
          </p:txBody>
        </p:sp>
        <p:sp>
          <p:nvSpPr>
            <p:cNvPr id="20" name="TextBox 19"/>
            <p:cNvSpPr txBox="1"/>
            <p:nvPr/>
          </p:nvSpPr>
          <p:spPr>
            <a:xfrm rot="16200000">
              <a:off x="-835576" y="3228945"/>
              <a:ext cx="2379778" cy="400110"/>
            </a:xfrm>
            <a:prstGeom prst="rect">
              <a:avLst/>
            </a:prstGeom>
            <a:noFill/>
          </p:spPr>
          <p:txBody>
            <a:bodyPr wrap="none" rtlCol="0">
              <a:spAutoFit/>
            </a:bodyPr>
            <a:lstStyle/>
            <a:p>
              <a:pPr algn="ctr"/>
              <a:r>
                <a:rPr lang="en-US" sz="2000" dirty="0" smtClean="0">
                  <a:solidFill>
                    <a:schemeClr val="bg1">
                      <a:lumMod val="95000"/>
                    </a:schemeClr>
                  </a:solidFill>
                  <a:latin typeface="Arial"/>
                  <a:cs typeface="Arial"/>
                </a:rPr>
                <a:t>sessions with tasks</a:t>
              </a:r>
              <a:endParaRPr lang="en-US" sz="2000" dirty="0">
                <a:solidFill>
                  <a:schemeClr val="bg1">
                    <a:lumMod val="95000"/>
                  </a:schemeClr>
                </a:solidFill>
                <a:latin typeface="Arial"/>
                <a:cs typeface="Arial"/>
              </a:endParaRPr>
            </a:p>
          </p:txBody>
        </p:sp>
      </p:grpSp>
      <p:cxnSp>
        <p:nvCxnSpPr>
          <p:cNvPr id="35" name="Straight Connector 34"/>
          <p:cNvCxnSpPr>
            <a:stCxn id="24" idx="2"/>
            <a:endCxn id="25" idx="6"/>
          </p:cNvCxnSpPr>
          <p:nvPr/>
        </p:nvCxnSpPr>
        <p:spPr>
          <a:xfrm>
            <a:off x="4024370" y="3859214"/>
            <a:ext cx="1778333" cy="5310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5" idx="3"/>
            <a:endCxn id="26" idx="7"/>
          </p:cNvCxnSpPr>
          <p:nvPr/>
        </p:nvCxnSpPr>
        <p:spPr>
          <a:xfrm flipV="1">
            <a:off x="5685630" y="3456541"/>
            <a:ext cx="1747984" cy="98300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Oval 24"/>
          <p:cNvSpPr>
            <a:spLocks noChangeAspect="1"/>
          </p:cNvSpPr>
          <p:nvPr/>
        </p:nvSpPr>
        <p:spPr>
          <a:xfrm>
            <a:off x="5665543" y="432066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024370" y="3789576"/>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316541" y="3436145"/>
            <a:ext cx="137160" cy="139275"/>
          </a:xfrm>
          <a:prstGeom prst="ellipse">
            <a:avLst/>
          </a:prstGeom>
          <a:solidFill>
            <a:srgbClr val="FFFF00"/>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728391" y="345660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38.89%</a:t>
            </a:r>
            <a:endParaRPr lang="en-US" sz="1600" dirty="0">
              <a:solidFill>
                <a:schemeClr val="bg1"/>
              </a:solidFill>
              <a:latin typeface="Arial"/>
              <a:cs typeface="Arial"/>
            </a:endParaRPr>
          </a:p>
        </p:txBody>
      </p:sp>
      <p:sp>
        <p:nvSpPr>
          <p:cNvPr id="40" name="TextBox 39"/>
          <p:cNvSpPr txBox="1"/>
          <p:nvPr/>
        </p:nvSpPr>
        <p:spPr>
          <a:xfrm>
            <a:off x="5395358" y="3919576"/>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21.43%</a:t>
            </a:r>
            <a:endParaRPr lang="en-US" sz="1600" dirty="0">
              <a:solidFill>
                <a:schemeClr val="bg1"/>
              </a:solidFill>
              <a:latin typeface="Arial"/>
              <a:cs typeface="Arial"/>
            </a:endParaRPr>
          </a:p>
        </p:txBody>
      </p:sp>
      <p:sp>
        <p:nvSpPr>
          <p:cNvPr id="41" name="TextBox 40"/>
          <p:cNvSpPr txBox="1"/>
          <p:nvPr/>
        </p:nvSpPr>
        <p:spPr>
          <a:xfrm>
            <a:off x="7042457" y="3097591"/>
            <a:ext cx="880570" cy="338554"/>
          </a:xfrm>
          <a:prstGeom prst="rect">
            <a:avLst/>
          </a:prstGeom>
          <a:noFill/>
        </p:spPr>
        <p:txBody>
          <a:bodyPr wrap="none" rtlCol="0">
            <a:spAutoFit/>
          </a:bodyPr>
          <a:lstStyle/>
          <a:p>
            <a:pPr algn="ctr"/>
            <a:r>
              <a:rPr lang="en-US" sz="1600" dirty="0" smtClean="0">
                <a:solidFill>
                  <a:schemeClr val="bg1"/>
                </a:solidFill>
                <a:latin typeface="Arial"/>
                <a:cs typeface="Arial"/>
              </a:rPr>
              <a:t>50.00%</a:t>
            </a:r>
            <a:endParaRPr lang="en-US" sz="1600" dirty="0">
              <a:solidFill>
                <a:schemeClr val="bg1"/>
              </a:solidFill>
              <a:latin typeface="Arial"/>
              <a:cs typeface="Arial"/>
            </a:endParaRPr>
          </a:p>
        </p:txBody>
      </p:sp>
      <p:sp>
        <p:nvSpPr>
          <p:cNvPr id="3" name="TextBox 2"/>
          <p:cNvSpPr txBox="1"/>
          <p:nvPr/>
        </p:nvSpPr>
        <p:spPr>
          <a:xfrm>
            <a:off x="2524200" y="5689695"/>
            <a:ext cx="4690996" cy="523220"/>
          </a:xfrm>
          <a:prstGeom prst="rect">
            <a:avLst/>
          </a:prstGeom>
          <a:noFill/>
        </p:spPr>
        <p:txBody>
          <a:bodyPr wrap="none" rtlCol="0">
            <a:spAutoFit/>
          </a:bodyPr>
          <a:lstStyle/>
          <a:p>
            <a:pPr algn="ctr"/>
            <a:r>
              <a:rPr lang="en-US" sz="2800" i="1" dirty="0">
                <a:solidFill>
                  <a:schemeClr val="bg1"/>
                </a:solidFill>
                <a:latin typeface="Helvetica Light"/>
                <a:cs typeface="Helvetica Light"/>
              </a:rPr>
              <a:t>e</a:t>
            </a:r>
            <a:r>
              <a:rPr lang="en-US" sz="2800" i="1" dirty="0" smtClean="0">
                <a:solidFill>
                  <a:schemeClr val="bg1"/>
                </a:solidFill>
                <a:latin typeface="Helvetica Light"/>
                <a:cs typeface="Helvetica Light"/>
              </a:rPr>
              <a:t>xample cleaner user (P10)</a:t>
            </a:r>
            <a:endParaRPr lang="en-US" sz="2800" i="1" dirty="0">
              <a:solidFill>
                <a:schemeClr val="bg1"/>
              </a:solidFill>
              <a:latin typeface="Helvetica Light"/>
              <a:cs typeface="Helvetica Light"/>
            </a:endParaRPr>
          </a:p>
        </p:txBody>
      </p:sp>
      <p:sp>
        <p:nvSpPr>
          <p:cNvPr id="7" name="Slide Number Placeholder 6"/>
          <p:cNvSpPr>
            <a:spLocks noGrp="1"/>
          </p:cNvSpPr>
          <p:nvPr>
            <p:ph type="sldNum" sz="quarter" idx="12"/>
          </p:nvPr>
        </p:nvSpPr>
        <p:spPr/>
        <p:txBody>
          <a:bodyPr/>
          <a:lstStyle/>
          <a:p>
            <a:fld id="{6A9633A3-E3CE-044A-A2B6-E759A01EEFD3}" type="slidenum">
              <a:rPr lang="en-US" smtClean="0"/>
              <a:t>58</a:t>
            </a:fld>
            <a:endParaRPr lang="en-US"/>
          </a:p>
        </p:txBody>
      </p:sp>
      <p:sp>
        <p:nvSpPr>
          <p:cNvPr id="29" name="Title 1"/>
          <p:cNvSpPr>
            <a:spLocks noGrp="1"/>
          </p:cNvSpPr>
          <p:nvPr>
            <p:ph type="title"/>
          </p:nvPr>
        </p:nvSpPr>
        <p:spPr>
          <a:xfrm>
            <a:off x="954132" y="310162"/>
            <a:ext cx="6280441" cy="990107"/>
          </a:xfrm>
        </p:spPr>
        <p:txBody>
          <a:bodyPr/>
          <a:lstStyle/>
          <a:p>
            <a:r>
              <a:rPr lang="en-US" dirty="0" smtClean="0"/>
              <a:t>Cleaner users (3 participants)</a:t>
            </a:r>
            <a:endParaRPr lang="en-US" dirty="0"/>
          </a:p>
        </p:txBody>
      </p:sp>
    </p:spTree>
    <p:extLst>
      <p:ext uri="{BB962C8B-B14F-4D97-AF65-F5344CB8AC3E}">
        <p14:creationId xmlns:p14="http://schemas.microsoft.com/office/powerpoint/2010/main" val="13820714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59</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4" name="Rectangle 23"/>
          <p:cNvSpPr/>
          <p:nvPr/>
        </p:nvSpPr>
        <p:spPr>
          <a:xfrm>
            <a:off x="465996" y="5228163"/>
            <a:ext cx="1600200" cy="1143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Can we predict </a:t>
            </a:r>
            <a:r>
              <a:rPr lang="en-US" dirty="0" smtClean="0">
                <a:solidFill>
                  <a:schemeClr val="bg1">
                    <a:lumMod val="50000"/>
                  </a:schemeClr>
                </a:solidFill>
              </a:rPr>
              <a:t>when users use their phones?</a:t>
            </a:r>
            <a:endParaRPr lang="en-US" dirty="0">
              <a:solidFill>
                <a:schemeClr val="bg1">
                  <a:lumMod val="50000"/>
                </a:schemeClr>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137264"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5892056" y="2804944"/>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6" name="TextBox 15"/>
          <p:cNvSpPr txBox="1"/>
          <p:nvPr/>
        </p:nvSpPr>
        <p:spPr>
          <a:xfrm>
            <a:off x="5804240" y="2435612"/>
            <a:ext cx="1069524" cy="369332"/>
          </a:xfrm>
          <a:prstGeom prst="rect">
            <a:avLst/>
          </a:prstGeom>
          <a:noFill/>
        </p:spPr>
        <p:txBody>
          <a:bodyPr wrap="none" rtlCol="0">
            <a:spAutoFit/>
          </a:bodyPr>
          <a:lstStyle/>
          <a:p>
            <a:r>
              <a:rPr lang="en-US" dirty="0" smtClean="0"/>
              <a:t>Data Sets</a:t>
            </a:r>
            <a:endParaRPr lang="en-US" dirty="0"/>
          </a:p>
        </p:txBody>
      </p:sp>
    </p:spTree>
    <p:extLst>
      <p:ext uri="{BB962C8B-B14F-4D97-AF65-F5344CB8AC3E}">
        <p14:creationId xmlns:p14="http://schemas.microsoft.com/office/powerpoint/2010/main" val="999161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1296765"/>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Byte 1 due Monday 1/23</a:t>
            </a: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3177481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Questions?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x-none" smtClean="0"/>
              <a:t>1/13/16</a:t>
            </a:r>
            <a:endParaRPr lang="en-US"/>
          </a:p>
        </p:txBody>
      </p:sp>
      <p:sp>
        <p:nvSpPr>
          <p:cNvPr id="5" name="Slide Number Placeholder 4"/>
          <p:cNvSpPr>
            <a:spLocks noGrp="1"/>
          </p:cNvSpPr>
          <p:nvPr>
            <p:ph type="sldNum" sz="quarter" idx="12"/>
          </p:nvPr>
        </p:nvSpPr>
        <p:spPr/>
        <p:txBody>
          <a:bodyPr/>
          <a:lstStyle/>
          <a:p>
            <a:fld id="{17E276FA-8F89-B34D-A726-BE3FA1F8DD97}" type="slidenum">
              <a:rPr lang="en-US" smtClean="0"/>
              <a:t>60</a:t>
            </a:fld>
            <a:endParaRPr lang="en-US" dirty="0"/>
          </a:p>
        </p:txBody>
      </p:sp>
    </p:spTree>
    <p:extLst>
      <p:ext uri="{BB962C8B-B14F-4D97-AF65-F5344CB8AC3E}">
        <p14:creationId xmlns:p14="http://schemas.microsoft.com/office/powerpoint/2010/main" val="18481327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Are there different user types?</a:t>
            </a:r>
            <a:endParaRPr lang="en-US" dirty="0">
              <a:solidFill>
                <a:schemeClr val="bg1"/>
              </a:solidFill>
            </a:endParaRPr>
          </a:p>
        </p:txBody>
      </p:sp>
      <p:sp>
        <p:nvSpPr>
          <p:cNvPr id="18" name="Rectangle 17"/>
          <p:cNvSpPr/>
          <p:nvPr/>
        </p:nvSpPr>
        <p:spPr>
          <a:xfrm>
            <a:off x="4125996"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intent?</a:t>
            </a:r>
            <a:endParaRPr lang="en-US" dirty="0">
              <a:solidFill>
                <a:schemeClr val="bg1"/>
              </a:solidFill>
            </a:endParaRPr>
          </a:p>
        </p:txBody>
      </p:sp>
      <p:sp>
        <p:nvSpPr>
          <p:cNvPr id="21" name="Rectangle 20"/>
          <p:cNvSpPr/>
          <p:nvPr/>
        </p:nvSpPr>
        <p:spPr>
          <a:xfrm>
            <a:off x="4125996"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How do users interact with wearables?</a:t>
            </a:r>
            <a:endParaRPr lang="en-US" dirty="0">
              <a:solidFill>
                <a:schemeClr val="bg1"/>
              </a:solidFill>
            </a:endParaRPr>
          </a:p>
        </p:txBody>
      </p:sp>
      <p:sp>
        <p:nvSpPr>
          <p:cNvPr id="22" name="Rectangle 21"/>
          <p:cNvSpPr/>
          <p:nvPr/>
        </p:nvSpPr>
        <p:spPr>
          <a:xfrm>
            <a:off x="5862951" y="2830370"/>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when users are interruptible?</a:t>
            </a:r>
            <a:endParaRPr lang="en-US" dirty="0">
              <a:solidFill>
                <a:schemeClr val="bg1"/>
              </a:solidFill>
            </a:endParaRPr>
          </a:p>
        </p:txBody>
      </p:sp>
      <p:sp>
        <p:nvSpPr>
          <p:cNvPr id="26" name="Rectangle 25"/>
          <p:cNvSpPr/>
          <p:nvPr/>
        </p:nvSpPr>
        <p:spPr>
          <a:xfrm>
            <a:off x="5862951"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next task?</a:t>
            </a:r>
            <a:endParaRPr lang="en-US" dirty="0">
              <a:solidFill>
                <a:schemeClr val="bg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15300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26" grpId="0" animBg="1"/>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62</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there different user types?</a:t>
            </a:r>
            <a:endParaRPr lang="en-US" dirty="0">
              <a:solidFill>
                <a:schemeClr val="tx1"/>
              </a:solidFill>
            </a:endParaRPr>
          </a:p>
        </p:txBody>
      </p:sp>
      <p:sp>
        <p:nvSpPr>
          <p:cNvPr id="18" name="Rectangle 17"/>
          <p:cNvSpPr/>
          <p:nvPr/>
        </p:nvSpPr>
        <p:spPr>
          <a:xfrm>
            <a:off x="4125996"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intent?</a:t>
            </a:r>
            <a:endParaRPr lang="en-US" dirty="0">
              <a:solidFill>
                <a:schemeClr val="bg1"/>
              </a:solidFill>
            </a:endParaRPr>
          </a:p>
        </p:txBody>
      </p:sp>
      <p:sp>
        <p:nvSpPr>
          <p:cNvPr id="21" name="Rectangle 20"/>
          <p:cNvSpPr/>
          <p:nvPr/>
        </p:nvSpPr>
        <p:spPr>
          <a:xfrm>
            <a:off x="412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wearables?</a:t>
            </a:r>
            <a:endParaRPr lang="en-US" dirty="0">
              <a:solidFill>
                <a:schemeClr val="tx1"/>
              </a:solidFill>
            </a:endParaRPr>
          </a:p>
        </p:txBody>
      </p:sp>
      <p:sp>
        <p:nvSpPr>
          <p:cNvPr id="22" name="Rectangle 21"/>
          <p:cNvSpPr/>
          <p:nvPr/>
        </p:nvSpPr>
        <p:spPr>
          <a:xfrm>
            <a:off x="5862951"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when users are interruptible?</a:t>
            </a:r>
            <a:endParaRPr lang="en-US" dirty="0">
              <a:solidFill>
                <a:schemeClr val="tx1"/>
              </a:solidFill>
            </a:endParaRPr>
          </a:p>
        </p:txBody>
      </p:sp>
      <p:sp>
        <p:nvSpPr>
          <p:cNvPr id="26" name="Rectangle 25"/>
          <p:cNvSpPr/>
          <p:nvPr/>
        </p:nvSpPr>
        <p:spPr>
          <a:xfrm>
            <a:off x="5862951" y="4029267"/>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predict next task?</a:t>
            </a:r>
            <a:endParaRPr lang="en-US" dirty="0">
              <a:solidFill>
                <a:schemeClr val="bg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17936710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iterative process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
        <p:nvSpPr>
          <p:cNvPr id="9" name="TextBox 8"/>
          <p:cNvSpPr txBox="1"/>
          <p:nvPr/>
        </p:nvSpPr>
        <p:spPr>
          <a:xfrm>
            <a:off x="409031" y="2435612"/>
            <a:ext cx="1133644" cy="369332"/>
          </a:xfrm>
          <a:prstGeom prst="rect">
            <a:avLst/>
          </a:prstGeom>
          <a:noFill/>
        </p:spPr>
        <p:txBody>
          <a:bodyPr wrap="none" rtlCol="0">
            <a:spAutoFit/>
          </a:bodyPr>
          <a:lstStyle/>
          <a:p>
            <a:r>
              <a:rPr lang="en-US" dirty="0" smtClean="0"/>
              <a:t>Questions</a:t>
            </a:r>
            <a:endParaRPr lang="en-US" dirty="0"/>
          </a:p>
        </p:txBody>
      </p:sp>
      <p:sp>
        <p:nvSpPr>
          <p:cNvPr id="12" name="TextBox 11"/>
          <p:cNvSpPr txBox="1"/>
          <p:nvPr/>
        </p:nvSpPr>
        <p:spPr>
          <a:xfrm>
            <a:off x="2215154" y="2435612"/>
            <a:ext cx="1069524" cy="369332"/>
          </a:xfrm>
          <a:prstGeom prst="rect">
            <a:avLst/>
          </a:prstGeom>
          <a:noFill/>
        </p:spPr>
        <p:txBody>
          <a:bodyPr wrap="none" rtlCol="0">
            <a:spAutoFit/>
          </a:bodyPr>
          <a:lstStyle/>
          <a:p>
            <a:r>
              <a:rPr lang="en-US" dirty="0" smtClean="0"/>
              <a:t>Data Sets</a:t>
            </a:r>
            <a:endParaRPr lang="en-US" dirty="0"/>
          </a:p>
        </p:txBody>
      </p:sp>
      <p:sp>
        <p:nvSpPr>
          <p:cNvPr id="20" name="TextBox 19"/>
          <p:cNvSpPr txBox="1"/>
          <p:nvPr/>
        </p:nvSpPr>
        <p:spPr>
          <a:xfrm>
            <a:off x="4040313" y="2435612"/>
            <a:ext cx="1609335" cy="369332"/>
          </a:xfrm>
          <a:prstGeom prst="rect">
            <a:avLst/>
          </a:prstGeom>
          <a:noFill/>
        </p:spPr>
        <p:txBody>
          <a:bodyPr wrap="none" rtlCol="0">
            <a:spAutoFit/>
          </a:bodyPr>
          <a:lstStyle/>
          <a:p>
            <a:r>
              <a:rPr lang="en-US" dirty="0" smtClean="0"/>
              <a:t>New Questions</a:t>
            </a:r>
            <a:endParaRPr lang="en-US" dirty="0"/>
          </a:p>
        </p:txBody>
      </p:sp>
      <p:sp>
        <p:nvSpPr>
          <p:cNvPr id="19" name="Rectangle 18"/>
          <p:cNvSpPr/>
          <p:nvPr/>
        </p:nvSpPr>
        <p:spPr>
          <a:xfrm>
            <a:off x="2220788" y="2830887"/>
            <a:ext cx="1761884" cy="15571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formative study with 10 participants for </a:t>
            </a:r>
            <a:r>
              <a:rPr lang="en-US" smtClean="0">
                <a:solidFill>
                  <a:schemeClr val="tx1"/>
                </a:solidFill>
              </a:rPr>
              <a:t>1 month</a:t>
            </a:r>
            <a:endParaRPr lang="en-US" dirty="0">
              <a:solidFill>
                <a:schemeClr val="tx1"/>
              </a:solidFill>
            </a:endParaRPr>
          </a:p>
        </p:txBody>
      </p:sp>
      <p:sp>
        <p:nvSpPr>
          <p:cNvPr id="23" name="Rectangle 22"/>
          <p:cNvSpPr/>
          <p:nvPr/>
        </p:nvSpPr>
        <p:spPr>
          <a:xfrm>
            <a:off x="46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much users </a:t>
            </a:r>
            <a:r>
              <a:rPr lang="en-US" dirty="0">
                <a:solidFill>
                  <a:schemeClr val="tx1"/>
                </a:solidFill>
              </a:rPr>
              <a:t>use their phones</a:t>
            </a:r>
            <a:r>
              <a:rPr lang="en-US" dirty="0" smtClean="0">
                <a:solidFill>
                  <a:schemeClr val="tx1"/>
                </a:solidFill>
              </a:rPr>
              <a:t>?</a:t>
            </a:r>
            <a:endParaRPr lang="en-US" dirty="0">
              <a:solidFill>
                <a:schemeClr val="tx1"/>
              </a:solidFill>
            </a:endParaRPr>
          </a:p>
        </p:txBody>
      </p:sp>
      <p:sp>
        <p:nvSpPr>
          <p:cNvPr id="25" name="Rectangle 24"/>
          <p:cNvSpPr/>
          <p:nvPr/>
        </p:nvSpPr>
        <p:spPr>
          <a:xfrm>
            <a:off x="465996" y="4029267"/>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their phones?</a:t>
            </a:r>
            <a:endParaRPr lang="en-US" dirty="0">
              <a:solidFill>
                <a:schemeClr val="tx1"/>
              </a:solidFill>
            </a:endParaRPr>
          </a:p>
        </p:txBody>
      </p:sp>
      <p:sp>
        <p:nvSpPr>
          <p:cNvPr id="14" name="Rectangle 13"/>
          <p:cNvSpPr/>
          <p:nvPr/>
        </p:nvSpPr>
        <p:spPr>
          <a:xfrm>
            <a:off x="46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a:t>
            </a:r>
            <a:r>
              <a:rPr lang="en-US" dirty="0" smtClean="0">
                <a:solidFill>
                  <a:schemeClr val="tx1"/>
                </a:solidFill>
              </a:rPr>
              <a:t>can we streamline mobile device use?</a:t>
            </a:r>
            <a:endParaRPr lang="en-US" dirty="0">
              <a:solidFill>
                <a:schemeClr val="tx1"/>
              </a:solidFill>
            </a:endParaRPr>
          </a:p>
        </p:txBody>
      </p:sp>
      <p:sp>
        <p:nvSpPr>
          <p:cNvPr id="15" name="Rectangle 14"/>
          <p:cNvSpPr/>
          <p:nvPr/>
        </p:nvSpPr>
        <p:spPr>
          <a:xfrm>
            <a:off x="2215154" y="4813476"/>
            <a:ext cx="1761884" cy="15576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field user study with 30 participants for 1 month</a:t>
            </a:r>
            <a:endParaRPr lang="en-US" dirty="0">
              <a:solidFill>
                <a:schemeClr val="tx1"/>
              </a:solidFill>
            </a:endParaRPr>
          </a:p>
        </p:txBody>
      </p:sp>
      <p:sp>
        <p:nvSpPr>
          <p:cNvPr id="17" name="Rectangle 16"/>
          <p:cNvSpPr/>
          <p:nvPr/>
        </p:nvSpPr>
        <p:spPr>
          <a:xfrm>
            <a:off x="4125996"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there different user types?</a:t>
            </a:r>
            <a:endParaRPr lang="en-US" dirty="0">
              <a:solidFill>
                <a:schemeClr val="tx1"/>
              </a:solidFill>
            </a:endParaRPr>
          </a:p>
        </p:txBody>
      </p:sp>
      <p:sp>
        <p:nvSpPr>
          <p:cNvPr id="18" name="Rectangle 17"/>
          <p:cNvSpPr/>
          <p:nvPr/>
        </p:nvSpPr>
        <p:spPr>
          <a:xfrm>
            <a:off x="4125996" y="4029267"/>
            <a:ext cx="1600200" cy="1143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intent?</a:t>
            </a:r>
            <a:endParaRPr lang="en-US" dirty="0">
              <a:solidFill>
                <a:schemeClr val="tx1"/>
              </a:solidFill>
            </a:endParaRPr>
          </a:p>
        </p:txBody>
      </p:sp>
      <p:sp>
        <p:nvSpPr>
          <p:cNvPr id="21" name="Rectangle 20"/>
          <p:cNvSpPr/>
          <p:nvPr/>
        </p:nvSpPr>
        <p:spPr>
          <a:xfrm>
            <a:off x="4125996" y="5228163"/>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do users interact with wearables?</a:t>
            </a:r>
            <a:endParaRPr lang="en-US" dirty="0">
              <a:solidFill>
                <a:schemeClr val="tx1"/>
              </a:solidFill>
            </a:endParaRPr>
          </a:p>
        </p:txBody>
      </p:sp>
      <p:sp>
        <p:nvSpPr>
          <p:cNvPr id="22" name="Rectangle 21"/>
          <p:cNvSpPr/>
          <p:nvPr/>
        </p:nvSpPr>
        <p:spPr>
          <a:xfrm>
            <a:off x="5862951" y="2830370"/>
            <a:ext cx="1600200"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when users are interruptible?</a:t>
            </a:r>
            <a:endParaRPr lang="en-US" dirty="0">
              <a:solidFill>
                <a:schemeClr val="tx1"/>
              </a:solidFill>
            </a:endParaRPr>
          </a:p>
        </p:txBody>
      </p:sp>
      <p:sp>
        <p:nvSpPr>
          <p:cNvPr id="26" name="Rectangle 25"/>
          <p:cNvSpPr/>
          <p:nvPr/>
        </p:nvSpPr>
        <p:spPr>
          <a:xfrm>
            <a:off x="5862951" y="4029267"/>
            <a:ext cx="1600200" cy="1143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Can we predict next task?</a:t>
            </a:r>
            <a:endParaRPr lang="en-US" dirty="0">
              <a:solidFill>
                <a:schemeClr val="tx1"/>
              </a:solidFill>
            </a:endParaRPr>
          </a:p>
        </p:txBody>
      </p:sp>
      <p:sp>
        <p:nvSpPr>
          <p:cNvPr id="27" name="Rectangle 26"/>
          <p:cNvSpPr/>
          <p:nvPr/>
        </p:nvSpPr>
        <p:spPr>
          <a:xfrm>
            <a:off x="5862951" y="5228163"/>
            <a:ext cx="160020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Can we model mobile usage routines?</a:t>
            </a:r>
            <a:endParaRPr lang="en-US" dirty="0">
              <a:solidFill>
                <a:schemeClr val="bg1"/>
              </a:solidFill>
            </a:endParaRPr>
          </a:p>
        </p:txBody>
      </p:sp>
    </p:spTree>
    <p:extLst>
      <p:ext uri="{BB962C8B-B14F-4D97-AF65-F5344CB8AC3E}">
        <p14:creationId xmlns:p14="http://schemas.microsoft.com/office/powerpoint/2010/main" val="9523162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r>
              <a:rPr lang="en-US" dirty="0" smtClean="0"/>
              <a:t>There are human aspects to collecting and understanding the data</a:t>
            </a:r>
          </a:p>
          <a:p>
            <a:r>
              <a:rPr lang="en-US" dirty="0" smtClean="0"/>
              <a:t>Iteration is key</a:t>
            </a:r>
          </a:p>
          <a:p>
            <a:r>
              <a:rPr lang="en-US" dirty="0" smtClean="0"/>
              <a:t>Having a question/motivation/intuition informs data collection</a:t>
            </a:r>
          </a:p>
          <a:p>
            <a:r>
              <a:rPr lang="en-US" dirty="0" smtClean="0"/>
              <a:t>Your thoughts?</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64</a:t>
            </a:fld>
            <a:endParaRPr lang="en-US" dirty="0"/>
          </a:p>
        </p:txBody>
      </p:sp>
    </p:spTree>
    <p:extLst>
      <p:ext uri="{BB962C8B-B14F-4D97-AF65-F5344CB8AC3E}">
        <p14:creationId xmlns:p14="http://schemas.microsoft.com/office/powerpoint/2010/main" val="90840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tif"/>
          <p:cNvPicPr/>
          <p:nvPr/>
        </p:nvPicPr>
        <p:blipFill>
          <a:blip r:embed="rId3">
            <a:extLst/>
          </a:blip>
          <a:srcRect l="14778"/>
          <a:stretch>
            <a:fillRect/>
          </a:stretch>
        </p:blipFill>
        <p:spPr>
          <a:xfrm>
            <a:off x="5737125" y="3810415"/>
            <a:ext cx="4021559" cy="2534358"/>
          </a:xfrm>
          <a:prstGeom prst="rect">
            <a:avLst/>
          </a:prstGeom>
          <a:ln>
            <a:round/>
          </a:ln>
        </p:spPr>
      </p:pic>
      <p:pic>
        <p:nvPicPr>
          <p:cNvPr id="143" name="nexus4.png"/>
          <p:cNvPicPr/>
          <p:nvPr/>
        </p:nvPicPr>
        <p:blipFill>
          <a:blip r:embed="rId4">
            <a:extLst/>
          </a:blip>
          <a:stretch>
            <a:fillRect/>
          </a:stretch>
        </p:blipFill>
        <p:spPr>
          <a:xfrm>
            <a:off x="5518150" y="2642464"/>
            <a:ext cx="3797185" cy="7723183"/>
          </a:xfrm>
          <a:prstGeom prst="rect">
            <a:avLst/>
          </a:prstGeom>
          <a:ln w="12700">
            <a:miter lim="400000"/>
          </a:ln>
        </p:spPr>
      </p:pic>
      <p:sp>
        <p:nvSpPr>
          <p:cNvPr id="2" name="Title 1"/>
          <p:cNvSpPr>
            <a:spLocks noGrp="1"/>
          </p:cNvSpPr>
          <p:nvPr>
            <p:ph type="title"/>
          </p:nvPr>
        </p:nvSpPr>
        <p:spPr>
          <a:xfrm>
            <a:off x="954132" y="572944"/>
            <a:ext cx="7731280" cy="990107"/>
          </a:xfrm>
        </p:spPr>
        <p:txBody>
          <a:bodyPr/>
          <a:lstStyle/>
          <a:p>
            <a:pPr marL="0" indent="0"/>
            <a:r>
              <a:rPr lang="en-US" dirty="0"/>
              <a:t>Phone-</a:t>
            </a:r>
            <a:r>
              <a:rPr lang="en-US" dirty="0" err="1"/>
              <a:t>stression</a:t>
            </a:r>
            <a:r>
              <a:rPr lang="en-US" dirty="0"/>
              <a:t>: quantifying someone’s frustrations when using </a:t>
            </a:r>
            <a:r>
              <a:rPr lang="en-US" dirty="0" smtClean="0"/>
              <a:t>their smartphones</a:t>
            </a:r>
            <a:endParaRPr lang="en-US" dirty="0"/>
          </a:p>
        </p:txBody>
      </p:sp>
      <p:sp>
        <p:nvSpPr>
          <p:cNvPr id="3" name="Content Placeholder 2"/>
          <p:cNvSpPr>
            <a:spLocks noGrp="1"/>
          </p:cNvSpPr>
          <p:nvPr>
            <p:ph idx="1"/>
          </p:nvPr>
        </p:nvSpPr>
        <p:spPr>
          <a:xfrm>
            <a:off x="1056318" y="1555173"/>
            <a:ext cx="7223615" cy="4379976"/>
          </a:xfrm>
        </p:spPr>
        <p:txBody>
          <a:bodyPr/>
          <a:lstStyle/>
          <a:p>
            <a:pPr marL="0" indent="0">
              <a:buNone/>
            </a:pPr>
            <a:r>
              <a:rPr lang="en-US" dirty="0" smtClean="0"/>
              <a:t>Measurements:</a:t>
            </a:r>
            <a:endParaRPr lang="en-US" dirty="0"/>
          </a:p>
          <a:p>
            <a:pPr lvl="1"/>
            <a:r>
              <a:rPr lang="en-US" dirty="0"/>
              <a:t>Network </a:t>
            </a:r>
            <a:r>
              <a:rPr lang="en-US" dirty="0" smtClean="0"/>
              <a:t>problems/Network use</a:t>
            </a:r>
          </a:p>
          <a:p>
            <a:pPr lvl="1"/>
            <a:r>
              <a:rPr lang="en-US" dirty="0" smtClean="0"/>
              <a:t>App crashes/App use</a:t>
            </a:r>
          </a:p>
          <a:p>
            <a:pPr lvl="1"/>
            <a:r>
              <a:rPr lang="en-US" dirty="0" smtClean="0"/>
              <a:t>Screen </a:t>
            </a:r>
            <a:r>
              <a:rPr lang="en-US" dirty="0"/>
              <a:t>adjustments/</a:t>
            </a:r>
            <a:r>
              <a:rPr lang="en-US" dirty="0" smtClean="0"/>
              <a:t>abuse</a:t>
            </a:r>
          </a:p>
          <a:p>
            <a:pPr lvl="1"/>
            <a:r>
              <a:rPr lang="en-US" dirty="0" smtClean="0"/>
              <a:t>Light sensor/Pressure</a:t>
            </a:r>
          </a:p>
          <a:p>
            <a:pPr lvl="1"/>
            <a:r>
              <a:rPr lang="en-US" dirty="0" smtClean="0"/>
              <a:t>Tapping frequency/Shaking</a:t>
            </a:r>
          </a:p>
          <a:p>
            <a:pPr lvl="1"/>
            <a:r>
              <a:rPr lang="en-US" dirty="0" smtClean="0"/>
              <a:t>Repeated </a:t>
            </a:r>
            <a:r>
              <a:rPr lang="en-US" dirty="0"/>
              <a:t>swipes to </a:t>
            </a:r>
            <a:r>
              <a:rPr lang="en-US" dirty="0" smtClean="0"/>
              <a:t>refresh</a:t>
            </a:r>
          </a:p>
          <a:p>
            <a:pPr lvl="1"/>
            <a:r>
              <a:rPr lang="en-US" dirty="0" smtClean="0"/>
              <a:t>Accelerometer</a:t>
            </a:r>
          </a:p>
          <a:p>
            <a:pPr lvl="1"/>
            <a:r>
              <a:rPr lang="en-US" dirty="0" smtClean="0"/>
              <a:t>Location </a:t>
            </a:r>
            <a:r>
              <a:rPr lang="en-US" dirty="0"/>
              <a:t>not </a:t>
            </a:r>
            <a:r>
              <a:rPr lang="en-US" dirty="0" smtClean="0"/>
              <a:t>working</a:t>
            </a:r>
            <a:endParaRPr lang="en-US" dirty="0"/>
          </a:p>
          <a:p>
            <a:pPr marL="0" indent="0">
              <a:buNone/>
            </a:pPr>
            <a:r>
              <a:rPr lang="en-US" dirty="0"/>
              <a:t>What frustrates you on </a:t>
            </a:r>
            <a:r>
              <a:rPr lang="en-US" dirty="0" smtClean="0"/>
              <a:t/>
            </a:r>
            <a:br>
              <a:rPr lang="en-US" dirty="0" smtClean="0"/>
            </a:br>
            <a:r>
              <a:rPr lang="en-US" dirty="0" smtClean="0"/>
              <a:t>your </a:t>
            </a:r>
            <a:r>
              <a:rPr lang="en-US" dirty="0"/>
              <a:t>phone?</a:t>
            </a:r>
          </a:p>
          <a:p>
            <a:pPr marL="0" indent="0">
              <a:buNone/>
            </a:pPr>
            <a:endParaRPr lang="en-US" dirty="0"/>
          </a:p>
        </p:txBody>
      </p:sp>
      <p:sp>
        <p:nvSpPr>
          <p:cNvPr id="145" name="Shape 145"/>
          <p:cNvSpPr/>
          <p:nvPr/>
        </p:nvSpPr>
        <p:spPr>
          <a:xfrm>
            <a:off x="458589" y="332007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229941" indent="-160729">
              <a:buSzPct val="100000"/>
              <a:buChar char="•"/>
              <a:defRPr sz="1800">
                <a:solidFill>
                  <a:srgbClr val="000000"/>
                </a:solidFill>
                <a:uFillTx/>
              </a:defRPr>
            </a:pPr>
            <a:endParaRPr sz="1700" b="1" dirty="0">
              <a:solidFill>
                <a:srgbClr val="004479"/>
              </a:solidFill>
              <a:uFill>
                <a:solidFill>
                  <a:srgbClr val="004479"/>
                </a:solidFill>
              </a:uFill>
            </a:endParaRPr>
          </a:p>
        </p:txBody>
      </p:sp>
    </p:spTree>
    <p:extLst>
      <p:ext uri="{BB962C8B-B14F-4D97-AF65-F5344CB8AC3E}">
        <p14:creationId xmlns:p14="http://schemas.microsoft.com/office/powerpoint/2010/main" val="1365853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458589" y="1284105"/>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marL="327039" indent="-228600">
              <a:buSzPct val="100000"/>
              <a:buChar char="•"/>
              <a:defRPr b="1"/>
            </a:lvl1pPr>
          </a:lstStyle>
          <a:p>
            <a:pPr lvl="0">
              <a:defRPr sz="1800" b="0">
                <a:solidFill>
                  <a:srgbClr val="000000"/>
                </a:solidFill>
                <a:uFillTx/>
              </a:defRPr>
            </a:pPr>
            <a:endParaRPr sz="1700" dirty="0">
              <a:solidFill>
                <a:srgbClr val="004479"/>
              </a:solidFill>
              <a:uFill>
                <a:solidFill>
                  <a:srgbClr val="004479"/>
                </a:solidFill>
              </a:uFill>
            </a:endParaRPr>
          </a:p>
        </p:txBody>
      </p:sp>
      <p:grpSp>
        <p:nvGrpSpPr>
          <p:cNvPr id="150" name="Group 150"/>
          <p:cNvGrpSpPr/>
          <p:nvPr/>
        </p:nvGrpSpPr>
        <p:grpSpPr>
          <a:xfrm>
            <a:off x="-64560" y="1766491"/>
            <a:ext cx="3408860" cy="6267311"/>
            <a:chOff x="0" y="0"/>
            <a:chExt cx="4848156" cy="8913507"/>
          </a:xfrm>
        </p:grpSpPr>
        <p:pic>
          <p:nvPicPr>
            <p:cNvPr id="148"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49" name="2014-02-19 15.34.44.png"/>
            <p:cNvPicPr/>
            <p:nvPr/>
          </p:nvPicPr>
          <p:blipFill>
            <a:blip r:embed="rId3">
              <a:extLst/>
            </a:blip>
            <a:stretch>
              <a:fillRect/>
            </a:stretch>
          </p:blipFill>
          <p:spPr>
            <a:xfrm>
              <a:off x="387617" y="1017423"/>
              <a:ext cx="4043127" cy="6738544"/>
            </a:xfrm>
            <a:prstGeom prst="rect">
              <a:avLst/>
            </a:prstGeom>
            <a:ln w="9525" cap="flat">
              <a:noFill/>
              <a:round/>
            </a:ln>
            <a:effectLst/>
          </p:spPr>
        </p:pic>
      </p:grpSp>
      <p:sp>
        <p:nvSpPr>
          <p:cNvPr id="151" name="Shape 151"/>
          <p:cNvSpPr/>
          <p:nvPr/>
        </p:nvSpPr>
        <p:spPr>
          <a:xfrm>
            <a:off x="6635033" y="3262129"/>
            <a:ext cx="2508968"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defRPr sz="1800">
                <a:solidFill>
                  <a:srgbClr val="000000"/>
                </a:solidFill>
                <a:uFillTx/>
              </a:defRPr>
            </a:pPr>
            <a:endParaRPr sz="1700" dirty="0">
              <a:solidFill>
                <a:srgbClr val="004479"/>
              </a:solidFill>
              <a:uFill>
                <a:solidFill>
                  <a:srgbClr val="004479"/>
                </a:solidFill>
              </a:uFill>
            </a:endParaRPr>
          </a:p>
        </p:txBody>
      </p:sp>
      <p:sp>
        <p:nvSpPr>
          <p:cNvPr id="3" name="Title 2"/>
          <p:cNvSpPr>
            <a:spLocks noGrp="1"/>
          </p:cNvSpPr>
          <p:nvPr>
            <p:ph type="title"/>
          </p:nvPr>
        </p:nvSpPr>
        <p:spPr/>
        <p:txBody>
          <a:bodyPr/>
          <a:lstStyle/>
          <a:p>
            <a:r>
              <a:rPr lang="en-US" dirty="0"/>
              <a:t>Asthma: weather, air quality, mobility and </a:t>
            </a:r>
            <a:r>
              <a:rPr lang="en-US" dirty="0" smtClean="0"/>
              <a:t>symptoms</a:t>
            </a:r>
            <a:endParaRPr lang="en-US" dirty="0"/>
          </a:p>
        </p:txBody>
      </p:sp>
      <p:sp>
        <p:nvSpPr>
          <p:cNvPr id="4" name="Content Placeholder 3"/>
          <p:cNvSpPr>
            <a:spLocks noGrp="1"/>
          </p:cNvSpPr>
          <p:nvPr>
            <p:ph idx="1"/>
          </p:nvPr>
        </p:nvSpPr>
        <p:spPr>
          <a:xfrm>
            <a:off x="6535988" y="1766491"/>
            <a:ext cx="2608012" cy="4460638"/>
          </a:xfrm>
        </p:spPr>
        <p:txBody>
          <a:bodyPr/>
          <a:lstStyle/>
          <a:p>
            <a:r>
              <a:rPr lang="en-US" sz="2400" dirty="0"/>
              <a:t>Mood over time</a:t>
            </a:r>
          </a:p>
          <a:p>
            <a:r>
              <a:rPr lang="en-US" sz="2400" dirty="0"/>
              <a:t>Daily physical activity</a:t>
            </a:r>
          </a:p>
          <a:p>
            <a:r>
              <a:rPr lang="en-US" sz="2400" dirty="0"/>
              <a:t>Mobility range</a:t>
            </a:r>
          </a:p>
          <a:p>
            <a:r>
              <a:rPr lang="en-US" sz="2400" dirty="0"/>
              <a:t>Air quality exposure</a:t>
            </a:r>
          </a:p>
          <a:p>
            <a:r>
              <a:rPr lang="en-US" sz="2400" dirty="0"/>
              <a:t>Weather exposure</a:t>
            </a:r>
          </a:p>
          <a:p>
            <a:r>
              <a:rPr lang="en-US" sz="2400" dirty="0"/>
              <a:t>Asthma symptoms</a:t>
            </a:r>
          </a:p>
          <a:p>
            <a:endParaRPr lang="en-US" sz="2400" dirty="0"/>
          </a:p>
          <a:p>
            <a:endParaRPr lang="en-US" sz="2400" dirty="0"/>
          </a:p>
          <a:p>
            <a:endParaRPr lang="en-US" sz="2400" dirty="0"/>
          </a:p>
        </p:txBody>
      </p:sp>
      <p:grpSp>
        <p:nvGrpSpPr>
          <p:cNvPr id="155" name="Group 155"/>
          <p:cNvGrpSpPr/>
          <p:nvPr/>
        </p:nvGrpSpPr>
        <p:grpSpPr>
          <a:xfrm>
            <a:off x="3127126" y="1766491"/>
            <a:ext cx="3408860" cy="6267311"/>
            <a:chOff x="0" y="0"/>
            <a:chExt cx="4848156" cy="8913507"/>
          </a:xfrm>
        </p:grpSpPr>
        <p:pic>
          <p:nvPicPr>
            <p:cNvPr id="153" name="nexus4.png"/>
            <p:cNvPicPr/>
            <p:nvPr/>
          </p:nvPicPr>
          <p:blipFill>
            <a:blip r:embed="rId2">
              <a:extLst/>
            </a:blip>
            <a:srcRect/>
            <a:stretch>
              <a:fillRect/>
            </a:stretch>
          </p:blipFill>
          <p:spPr>
            <a:xfrm>
              <a:off x="0" y="0"/>
              <a:ext cx="4848157" cy="8913508"/>
            </a:xfrm>
            <a:prstGeom prst="rect">
              <a:avLst/>
            </a:prstGeom>
            <a:ln w="12700" cap="flat">
              <a:noFill/>
              <a:miter lim="400000"/>
            </a:ln>
            <a:effectLst/>
          </p:spPr>
        </p:pic>
        <p:pic>
          <p:nvPicPr>
            <p:cNvPr id="154" name="pasted-image.tif"/>
            <p:cNvPicPr/>
            <p:nvPr/>
          </p:nvPicPr>
          <p:blipFill>
            <a:blip r:embed="rId4">
              <a:extLst/>
            </a:blip>
            <a:stretch>
              <a:fillRect/>
            </a:stretch>
          </p:blipFill>
          <p:spPr>
            <a:xfrm>
              <a:off x="406274" y="1034862"/>
              <a:ext cx="4035608" cy="6726012"/>
            </a:xfrm>
            <a:prstGeom prst="rect">
              <a:avLst/>
            </a:prstGeom>
            <a:ln w="9525" cap="flat">
              <a:noFill/>
              <a:round/>
            </a:ln>
            <a:effectLst/>
          </p:spPr>
        </p:pic>
      </p:grpSp>
    </p:spTree>
    <p:extLst>
      <p:ext uri="{BB962C8B-B14F-4D97-AF65-F5344CB8AC3E}">
        <p14:creationId xmlns:p14="http://schemas.microsoft.com/office/powerpoint/2010/main" val="920117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Twitter</a:t>
            </a:r>
            <a:endParaRPr lang="en-US" dirty="0"/>
          </a:p>
        </p:txBody>
      </p:sp>
      <p:sp>
        <p:nvSpPr>
          <p:cNvPr id="3" name="Content Placeholder 2"/>
          <p:cNvSpPr>
            <a:spLocks noGrp="1"/>
          </p:cNvSpPr>
          <p:nvPr>
            <p:ph idx="1"/>
          </p:nvPr>
        </p:nvSpPr>
        <p:spPr/>
        <p:txBody>
          <a:bodyPr/>
          <a:lstStyle/>
          <a:p>
            <a:pPr marL="0" indent="0">
              <a:buNone/>
            </a:pPr>
            <a:r>
              <a:rPr lang="en-US" dirty="0" smtClean="0"/>
              <a:t>Very popular, lots of data </a:t>
            </a:r>
          </a:p>
          <a:p>
            <a:pPr marL="0" indent="0">
              <a:buNone/>
            </a:pPr>
            <a:r>
              <a:rPr lang="en-US" dirty="0" smtClean="0"/>
              <a:t>What questions can you ask?</a:t>
            </a:r>
          </a:p>
        </p:txBody>
      </p:sp>
      <p:sp>
        <p:nvSpPr>
          <p:cNvPr id="4" name="Date Placeholder 3"/>
          <p:cNvSpPr>
            <a:spLocks noGrp="1"/>
          </p:cNvSpPr>
          <p:nvPr>
            <p:ph type="dt" sz="half" idx="10"/>
          </p:nvPr>
        </p:nvSpPr>
        <p:spPr/>
        <p:txBody>
          <a:bodyPr/>
          <a:lstStyle/>
          <a:p>
            <a:r>
              <a:rPr lang="x-none" smtClean="0"/>
              <a:t>1/13/16</a:t>
            </a:r>
            <a:endParaRPr lang="en-US"/>
          </a:p>
        </p:txBody>
      </p:sp>
      <p:sp>
        <p:nvSpPr>
          <p:cNvPr id="5" name="Footer Placeholder 4"/>
          <p:cNvSpPr>
            <a:spLocks noGrp="1"/>
          </p:cNvSpPr>
          <p:nvPr>
            <p:ph type="ftr" sz="quarter" idx="11"/>
          </p:nvPr>
        </p:nvSpPr>
        <p:spPr/>
        <p:txBody>
          <a:bodyPr/>
          <a:lstStyle/>
          <a:p>
            <a:r>
              <a:rPr lang="en-US" smtClean="0"/>
              <a:t>(c) Jennifer Mankoff, HCII, CMU</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67</a:t>
            </a:fld>
            <a:endParaRPr lang="en-US" dirty="0"/>
          </a:p>
        </p:txBody>
      </p:sp>
    </p:spTree>
    <p:extLst>
      <p:ext uri="{BB962C8B-B14F-4D97-AF65-F5344CB8AC3E}">
        <p14:creationId xmlns:p14="http://schemas.microsoft.com/office/powerpoint/2010/main" val="12368377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a:t>Aware Framework </a:t>
            </a:r>
            <a:br>
              <a:rPr lang="en-US" dirty="0"/>
            </a:br>
            <a:r>
              <a:rPr lang="en-US" dirty="0"/>
              <a:t> </a:t>
            </a:r>
            <a:r>
              <a:rPr lang="en-US" sz="2000" dirty="0" err="1" smtClean="0"/>
              <a:t>Dey</a:t>
            </a:r>
            <a:r>
              <a:rPr lang="en-US" sz="2000" dirty="0"/>
              <a:t>,</a:t>
            </a:r>
            <a:r>
              <a:rPr lang="en-US" sz="2000" dirty="0" smtClean="0"/>
              <a:t> </a:t>
            </a:r>
            <a:r>
              <a:rPr lang="en-US" sz="2000" dirty="0"/>
              <a:t>Ferreira &amp; </a:t>
            </a:r>
            <a:r>
              <a:rPr lang="en-US" sz="2000" dirty="0" err="1"/>
              <a:t>Kostakos</a:t>
            </a:r>
            <a:r>
              <a:rPr lang="en-US" sz="2000" dirty="0"/>
              <a:t> (Oulu)</a:t>
            </a:r>
            <a:endParaRPr lang="en-US" dirty="0" smtClean="0"/>
          </a:p>
        </p:txBody>
      </p:sp>
      <p:sp>
        <p:nvSpPr>
          <p:cNvPr id="4" name="Rectangle 3"/>
          <p:cNvSpPr/>
          <p:nvPr/>
        </p:nvSpPr>
        <p:spPr>
          <a:xfrm>
            <a:off x="991451" y="1300269"/>
            <a:ext cx="5052238" cy="1846659"/>
          </a:xfrm>
          <a:prstGeom prst="rect">
            <a:avLst/>
          </a:prstGeom>
        </p:spPr>
        <p:txBody>
          <a:bodyPr wrap="square">
            <a:spAutoFit/>
          </a:bodyPr>
          <a:lstStyle/>
          <a:p>
            <a:pPr lvl="0"/>
            <a:r>
              <a:rPr lang="en-US" dirty="0" err="1" smtClean="0"/>
              <a:t>awareframework.com</a:t>
            </a:r>
            <a:r>
              <a:rPr lang="en-US" dirty="0" smtClean="0"/>
              <a:t/>
            </a:r>
            <a:br>
              <a:rPr lang="en-US" dirty="0" smtClean="0"/>
            </a:br>
            <a:r>
              <a:rPr lang="en-US" sz="2400" dirty="0">
                <a:uFill>
                  <a:solidFill>
                    <a:srgbClr val="004479"/>
                  </a:solidFill>
                </a:uFill>
              </a:rPr>
              <a:t>Collaborative mobile sensing for understanding human behavior and social wellbeing</a:t>
            </a:r>
          </a:p>
          <a:p>
            <a:endParaRPr lang="en-US" sz="2400" dirty="0"/>
          </a:p>
        </p:txBody>
      </p:sp>
      <p:pic>
        <p:nvPicPr>
          <p:cNvPr id="60" name="aware_tilt_right.png"/>
          <p:cNvPicPr/>
          <p:nvPr/>
        </p:nvPicPr>
        <p:blipFill>
          <a:blip r:embed="rId3">
            <a:extLst/>
          </a:blip>
          <a:stretch>
            <a:fillRect/>
          </a:stretch>
        </p:blipFill>
        <p:spPr>
          <a:xfrm>
            <a:off x="3240035" y="-656192"/>
            <a:ext cx="7991795" cy="7991795"/>
          </a:xfrm>
          <a:prstGeom prst="rect">
            <a:avLst/>
          </a:prstGeom>
          <a:ln w="12700">
            <a:miter lim="400000"/>
          </a:ln>
        </p:spPr>
      </p:pic>
      <p:grpSp>
        <p:nvGrpSpPr>
          <p:cNvPr id="61" name="Group 56"/>
          <p:cNvGrpSpPr/>
          <p:nvPr/>
        </p:nvGrpSpPr>
        <p:grpSpPr>
          <a:xfrm>
            <a:off x="4051776" y="2922571"/>
            <a:ext cx="1563174" cy="2031382"/>
            <a:chOff x="-10570" y="0"/>
            <a:chExt cx="2223180" cy="2889075"/>
          </a:xfrm>
        </p:grpSpPr>
        <p:pic>
          <p:nvPicPr>
            <p:cNvPr id="62" name="pasted-image.tif"/>
            <p:cNvPicPr/>
            <p:nvPr/>
          </p:nvPicPr>
          <p:blipFill>
            <a:blip r:embed="rId4">
              <a:extLst/>
            </a:blip>
            <a:stretch>
              <a:fillRect/>
            </a:stretch>
          </p:blipFill>
          <p:spPr>
            <a:xfrm>
              <a:off x="0" y="0"/>
              <a:ext cx="2212610" cy="2199671"/>
            </a:xfrm>
            <a:prstGeom prst="rect">
              <a:avLst/>
            </a:prstGeom>
            <a:ln w="9525" cap="flat">
              <a:noFill/>
              <a:round/>
            </a:ln>
            <a:effectLst/>
          </p:spPr>
        </p:pic>
        <p:sp>
          <p:nvSpPr>
            <p:cNvPr id="63" name="Shape 55"/>
            <p:cNvSpPr/>
            <p:nvPr/>
          </p:nvSpPr>
          <p:spPr>
            <a:xfrm>
              <a:off x="-10571" y="2199670"/>
              <a:ext cx="2216818"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grpSp>
      <p:grpSp>
        <p:nvGrpSpPr>
          <p:cNvPr id="64" name="Group 59"/>
          <p:cNvGrpSpPr/>
          <p:nvPr/>
        </p:nvGrpSpPr>
        <p:grpSpPr>
          <a:xfrm>
            <a:off x="2215816" y="2922571"/>
            <a:ext cx="1575764" cy="2031382"/>
            <a:chOff x="-41414" y="0"/>
            <a:chExt cx="2241085" cy="2889075"/>
          </a:xfrm>
        </p:grpSpPr>
        <p:pic>
          <p:nvPicPr>
            <p:cNvPr id="65" name="pasted-image.tif"/>
            <p:cNvPicPr/>
            <p:nvPr/>
          </p:nvPicPr>
          <p:blipFill>
            <a:blip r:embed="rId5">
              <a:extLst/>
            </a:blip>
            <a:stretch>
              <a:fillRect/>
            </a:stretch>
          </p:blipFill>
          <p:spPr>
            <a:xfrm>
              <a:off x="0" y="0"/>
              <a:ext cx="2199671" cy="2199671"/>
            </a:xfrm>
            <a:prstGeom prst="rect">
              <a:avLst/>
            </a:prstGeom>
            <a:ln w="9525" cap="flat">
              <a:noFill/>
              <a:round/>
            </a:ln>
            <a:effectLst/>
          </p:spPr>
        </p:pic>
        <p:sp>
          <p:nvSpPr>
            <p:cNvPr id="66" name="Shape 58"/>
            <p:cNvSpPr/>
            <p:nvPr/>
          </p:nvSpPr>
          <p:spPr>
            <a:xfrm>
              <a:off x="-41415" y="2199670"/>
              <a:ext cx="2231173"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grpSp>
      <p:grpSp>
        <p:nvGrpSpPr>
          <p:cNvPr id="67" name="Group 62"/>
          <p:cNvGrpSpPr/>
          <p:nvPr/>
        </p:nvGrpSpPr>
        <p:grpSpPr>
          <a:xfrm>
            <a:off x="343559" y="2922571"/>
            <a:ext cx="1633750" cy="2031382"/>
            <a:chOff x="0" y="0"/>
            <a:chExt cx="2323553" cy="2889075"/>
          </a:xfrm>
        </p:grpSpPr>
        <p:pic>
          <p:nvPicPr>
            <p:cNvPr id="68" name="pasted-image.tif"/>
            <p:cNvPicPr/>
            <p:nvPr/>
          </p:nvPicPr>
          <p:blipFill>
            <a:blip r:embed="rId6">
              <a:extLst/>
            </a:blip>
            <a:stretch>
              <a:fillRect/>
            </a:stretch>
          </p:blipFill>
          <p:spPr>
            <a:xfrm>
              <a:off x="55472" y="0"/>
              <a:ext cx="2212610" cy="2199671"/>
            </a:xfrm>
            <a:prstGeom prst="rect">
              <a:avLst/>
            </a:prstGeom>
            <a:ln w="9525" cap="flat">
              <a:noFill/>
              <a:round/>
            </a:ln>
            <a:effectLst/>
          </p:spPr>
        </p:pic>
        <p:sp>
          <p:nvSpPr>
            <p:cNvPr id="69" name="Shape 61"/>
            <p:cNvSpPr/>
            <p:nvPr/>
          </p:nvSpPr>
          <p:spPr>
            <a:xfrm>
              <a:off x="0" y="2199670"/>
              <a:ext cx="2323554" cy="689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grpSp>
    </p:spTree>
    <p:extLst>
      <p:ext uri="{BB962C8B-B14F-4D97-AF65-F5344CB8AC3E}">
        <p14:creationId xmlns:p14="http://schemas.microsoft.com/office/powerpoint/2010/main" val="484924960"/>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pPr>
              <a:defRPr/>
            </a:pPr>
            <a:r>
              <a:rPr lang="en-US" dirty="0" smtClean="0"/>
              <a:t>Overview</a:t>
            </a:r>
          </a:p>
        </p:txBody>
      </p:sp>
      <p:sp>
        <p:nvSpPr>
          <p:cNvPr id="4" name="Rectangle 3"/>
          <p:cNvSpPr/>
          <p:nvPr/>
        </p:nvSpPr>
        <p:spPr>
          <a:xfrm>
            <a:off x="991451" y="1300269"/>
            <a:ext cx="2261031" cy="369332"/>
          </a:xfrm>
          <a:prstGeom prst="rect">
            <a:avLst/>
          </a:prstGeom>
        </p:spPr>
        <p:txBody>
          <a:bodyPr wrap="none">
            <a:spAutoFit/>
          </a:bodyPr>
          <a:lstStyle/>
          <a:p>
            <a:r>
              <a:rPr lang="en-US" dirty="0" err="1"/>
              <a:t>awareframework.com</a:t>
            </a:r>
            <a:endParaRPr lang="en-US" dirty="0"/>
          </a:p>
        </p:txBody>
      </p:sp>
      <p:pic>
        <p:nvPicPr>
          <p:cNvPr id="33" name="pasted-image.tif"/>
          <p:cNvPicPr/>
          <p:nvPr/>
        </p:nvPicPr>
        <p:blipFill>
          <a:blip r:embed="rId2">
            <a:extLst/>
          </a:blip>
          <a:stretch>
            <a:fillRect/>
          </a:stretch>
        </p:blipFill>
        <p:spPr>
          <a:xfrm>
            <a:off x="1123276" y="1945638"/>
            <a:ext cx="7393781" cy="2830712"/>
          </a:xfrm>
          <a:prstGeom prst="rect">
            <a:avLst/>
          </a:prstGeom>
          <a:ln>
            <a:round/>
          </a:ln>
        </p:spPr>
      </p:pic>
      <p:pic>
        <p:nvPicPr>
          <p:cNvPr id="34" name="pasted-image.tif"/>
          <p:cNvPicPr/>
          <p:nvPr/>
        </p:nvPicPr>
        <p:blipFill>
          <a:blip r:embed="rId3">
            <a:extLst/>
          </a:blip>
          <a:stretch>
            <a:fillRect/>
          </a:stretch>
        </p:blipFill>
        <p:spPr>
          <a:xfrm>
            <a:off x="4915316" y="4811829"/>
            <a:ext cx="1041140" cy="1035051"/>
          </a:xfrm>
          <a:prstGeom prst="rect">
            <a:avLst/>
          </a:prstGeom>
          <a:ln>
            <a:round/>
          </a:ln>
        </p:spPr>
      </p:pic>
      <p:pic>
        <p:nvPicPr>
          <p:cNvPr id="35" name="pasted-image.tif"/>
          <p:cNvPicPr/>
          <p:nvPr/>
        </p:nvPicPr>
        <p:blipFill>
          <a:blip r:embed="rId4">
            <a:extLst/>
          </a:blip>
          <a:stretch>
            <a:fillRect/>
          </a:stretch>
        </p:blipFill>
        <p:spPr>
          <a:xfrm>
            <a:off x="6231453" y="4811829"/>
            <a:ext cx="1035051" cy="1035051"/>
          </a:xfrm>
          <a:prstGeom prst="rect">
            <a:avLst/>
          </a:prstGeom>
          <a:ln>
            <a:round/>
          </a:ln>
        </p:spPr>
      </p:pic>
      <p:pic>
        <p:nvPicPr>
          <p:cNvPr id="36" name="pasted-image.tif"/>
          <p:cNvPicPr/>
          <p:nvPr/>
        </p:nvPicPr>
        <p:blipFill>
          <a:blip r:embed="rId5">
            <a:extLst/>
          </a:blip>
          <a:stretch>
            <a:fillRect/>
          </a:stretch>
        </p:blipFill>
        <p:spPr>
          <a:xfrm>
            <a:off x="7541502" y="4811829"/>
            <a:ext cx="1041139" cy="1035051"/>
          </a:xfrm>
          <a:prstGeom prst="rect">
            <a:avLst/>
          </a:prstGeom>
          <a:ln>
            <a:round/>
          </a:ln>
        </p:spPr>
      </p:pic>
      <p:sp>
        <p:nvSpPr>
          <p:cNvPr id="37" name="Shape 71"/>
          <p:cNvSpPr/>
          <p:nvPr/>
        </p:nvSpPr>
        <p:spPr>
          <a:xfrm>
            <a:off x="5196753" y="5842209"/>
            <a:ext cx="48174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lang="x-none" sz="1700" dirty="0" smtClean="0">
                <a:solidFill>
                  <a:srgbClr val="004479"/>
                </a:solidFill>
                <a:uFill>
                  <a:solidFill>
                    <a:srgbClr val="004479"/>
                  </a:solidFill>
                </a:uFill>
              </a:rPr>
              <a:t>User</a:t>
            </a:r>
            <a:endParaRPr sz="1700" dirty="0">
              <a:solidFill>
                <a:srgbClr val="004479"/>
              </a:solidFill>
              <a:uFill>
                <a:solidFill>
                  <a:srgbClr val="004479"/>
                </a:solidFill>
              </a:uFill>
            </a:endParaRPr>
          </a:p>
        </p:txBody>
      </p:sp>
      <p:sp>
        <p:nvSpPr>
          <p:cNvPr id="38" name="Shape 72"/>
          <p:cNvSpPr/>
          <p:nvPr/>
        </p:nvSpPr>
        <p:spPr>
          <a:xfrm>
            <a:off x="6275710" y="5842209"/>
            <a:ext cx="81727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Scientist</a:t>
            </a:r>
          </a:p>
        </p:txBody>
      </p:sp>
      <p:sp>
        <p:nvSpPr>
          <p:cNvPr id="39" name="Shape 73"/>
          <p:cNvSpPr/>
          <p:nvPr/>
        </p:nvSpPr>
        <p:spPr>
          <a:xfrm>
            <a:off x="7515400" y="5842209"/>
            <a:ext cx="985680"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mj-lt"/>
                <a:ea typeface="+mj-ea"/>
                <a:cs typeface="+mj-cs"/>
                <a:sym typeface="Helvetica Neue"/>
              </a:defRPr>
            </a:lvl1pPr>
          </a:lstStyle>
          <a:p>
            <a:pPr lvl="0">
              <a:defRPr sz="1800">
                <a:solidFill>
                  <a:srgbClr val="000000"/>
                </a:solidFill>
                <a:uFillTx/>
              </a:defRPr>
            </a:pPr>
            <a:r>
              <a:rPr sz="1700">
                <a:solidFill>
                  <a:srgbClr val="004479"/>
                </a:solidFill>
                <a:uFill>
                  <a:solidFill>
                    <a:srgbClr val="004479"/>
                  </a:solidFill>
                </a:uFill>
              </a:rPr>
              <a:t>Developer</a:t>
            </a:r>
          </a:p>
        </p:txBody>
      </p:sp>
    </p:spTree>
    <p:extLst>
      <p:ext uri="{BB962C8B-B14F-4D97-AF65-F5344CB8AC3E}">
        <p14:creationId xmlns:p14="http://schemas.microsoft.com/office/powerpoint/2010/main" val="43336235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But first!</a:t>
            </a:r>
            <a:endParaRPr lang="en-US" dirty="0"/>
          </a:p>
        </p:txBody>
      </p:sp>
      <p:sp>
        <p:nvSpPr>
          <p:cNvPr id="5123" name="Rectangle 3"/>
          <p:cNvSpPr>
            <a:spLocks noGrp="1" noChangeArrowheads="1"/>
          </p:cNvSpPr>
          <p:nvPr>
            <p:ph idx="1"/>
          </p:nvPr>
        </p:nvSpPr>
        <p:spPr>
          <a:xfrm>
            <a:off x="1128943" y="1847153"/>
            <a:ext cx="7048804" cy="3010055"/>
          </a:xfrm>
          <a:noFill/>
        </p:spPr>
        <p:txBody>
          <a:bodyPr>
            <a:spAutoFit/>
          </a:bodyPr>
          <a:lstStyle/>
          <a:p>
            <a:pPr marL="320675" indent="-320675" defTabSz="852488">
              <a:lnSpc>
                <a:spcPct val="110000"/>
              </a:lnSpc>
              <a:buFontTx/>
              <a:buNone/>
            </a:pPr>
            <a:r>
              <a:rPr lang="en-US" b="1" dirty="0" smtClean="0"/>
              <a:t>From last lecture:</a:t>
            </a:r>
            <a:r>
              <a:rPr lang="en-US" sz="3600" dirty="0" smtClean="0"/>
              <a:t> </a:t>
            </a:r>
            <a:endParaRPr lang="en-US" sz="1200" dirty="0"/>
          </a:p>
          <a:p>
            <a:pPr marL="320675" indent="-320675" defTabSz="852488">
              <a:spcBef>
                <a:spcPct val="25000"/>
              </a:spcBef>
              <a:buSzPct val="80000"/>
            </a:pPr>
            <a:r>
              <a:rPr lang="en-US" dirty="0" smtClean="0"/>
              <a:t>Byte 1 due Monday 1/23</a:t>
            </a:r>
          </a:p>
          <a:p>
            <a:pPr marL="320675" indent="-320675" defTabSz="852488">
              <a:spcBef>
                <a:spcPct val="25000"/>
              </a:spcBef>
              <a:buSzPct val="80000"/>
            </a:pPr>
            <a:r>
              <a:rPr lang="en-US" dirty="0" smtClean="0"/>
              <a:t>Questions about Bytes, Projects, and Grading?</a:t>
            </a:r>
          </a:p>
          <a:p>
            <a:pPr marL="320675" indent="-320675" defTabSz="852488">
              <a:spcBef>
                <a:spcPct val="25000"/>
              </a:spcBef>
              <a:buSzPct val="80000"/>
            </a:pPr>
            <a:endParaRPr lang="en-US" sz="2800" dirty="0" smtClean="0"/>
          </a:p>
        </p:txBody>
      </p:sp>
      <p:sp>
        <p:nvSpPr>
          <p:cNvPr id="3" name="Date Placeholder 2"/>
          <p:cNvSpPr>
            <a:spLocks noGrp="1"/>
          </p:cNvSpPr>
          <p:nvPr>
            <p:ph type="dt" sz="half" idx="10"/>
          </p:nvPr>
        </p:nvSpPr>
        <p:spPr>
          <a:xfrm>
            <a:off x="8348677" y="6012887"/>
            <a:ext cx="667406" cy="202372"/>
          </a:xfrm>
        </p:spPr>
        <p:txBody>
          <a:bodyPr/>
          <a:lstStyle/>
          <a:p>
            <a:r>
              <a:rPr lang="x-none" dirty="0" smtClean="0"/>
              <a:t>1/1</a:t>
            </a:r>
            <a:r>
              <a:rPr lang="en-US" dirty="0" smtClean="0"/>
              <a:t>9</a:t>
            </a:r>
            <a:r>
              <a:rPr lang="x-none" dirty="0" smtClean="0"/>
              <a:t>/1</a:t>
            </a:r>
            <a:r>
              <a:rPr lang="en-US" dirty="0" smtClean="0"/>
              <a:t>7</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19861386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a:t>
            </a:r>
          </a:p>
        </p:txBody>
      </p:sp>
      <p:sp>
        <p:nvSpPr>
          <p:cNvPr id="4" name="Content Placeholder 3"/>
          <p:cNvSpPr>
            <a:spLocks noGrp="1"/>
          </p:cNvSpPr>
          <p:nvPr>
            <p:ph idx="1"/>
          </p:nvPr>
        </p:nvSpPr>
        <p:spPr/>
        <p:txBody>
          <a:bodyPr/>
          <a:lstStyle/>
          <a:p>
            <a:endParaRPr lang="en-US"/>
          </a:p>
        </p:txBody>
      </p:sp>
      <p:pic>
        <p:nvPicPr>
          <p:cNvPr id="117" name="figure_2.png"/>
          <p:cNvPicPr/>
          <p:nvPr/>
        </p:nvPicPr>
        <p:blipFill>
          <a:blip r:embed="rId2">
            <a:extLst/>
          </a:blip>
          <a:stretch>
            <a:fillRect/>
          </a:stretch>
        </p:blipFill>
        <p:spPr>
          <a:xfrm>
            <a:off x="116789" y="1420938"/>
            <a:ext cx="8895829" cy="4448877"/>
          </a:xfrm>
          <a:prstGeom prst="rect">
            <a:avLst/>
          </a:prstGeom>
          <a:ln>
            <a:round/>
          </a:ln>
        </p:spPr>
      </p:pic>
    </p:spTree>
    <p:extLst>
      <p:ext uri="{BB962C8B-B14F-4D97-AF65-F5344CB8AC3E}">
        <p14:creationId xmlns:p14="http://schemas.microsoft.com/office/powerpoint/2010/main" val="140405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Sensors</a:t>
            </a:r>
            <a:endParaRPr lang="en-US" sz="5300" dirty="0"/>
          </a:p>
        </p:txBody>
      </p:sp>
      <p:sp>
        <p:nvSpPr>
          <p:cNvPr id="3" name="Content Placeholder 2"/>
          <p:cNvSpPr>
            <a:spLocks noGrp="1"/>
          </p:cNvSpPr>
          <p:nvPr>
            <p:ph idx="1"/>
          </p:nvPr>
        </p:nvSpPr>
        <p:spPr>
          <a:xfrm>
            <a:off x="1128943" y="1544498"/>
            <a:ext cx="7048804" cy="4682631"/>
          </a:xfrm>
        </p:spPr>
        <p:txBody>
          <a:bodyPr>
            <a:normAutofit lnSpcReduction="10000"/>
          </a:bodyPr>
          <a:lstStyle/>
          <a:p>
            <a:pPr marL="0" indent="0">
              <a:buNone/>
            </a:pPr>
            <a:endParaRPr lang="en-US" dirty="0"/>
          </a:p>
          <a:p>
            <a:pPr lvl="1"/>
            <a:r>
              <a:rPr lang="en-US" sz="2600" dirty="0"/>
              <a:t>GPS</a:t>
            </a:r>
          </a:p>
          <a:p>
            <a:pPr lvl="1"/>
            <a:r>
              <a:rPr lang="en-US" sz="2600" dirty="0"/>
              <a:t>Bluetooth</a:t>
            </a:r>
          </a:p>
          <a:p>
            <a:pPr lvl="1"/>
            <a:r>
              <a:rPr lang="en-US" sz="2600" dirty="0"/>
              <a:t>Battery</a:t>
            </a:r>
          </a:p>
          <a:p>
            <a:pPr lvl="1"/>
            <a:r>
              <a:rPr lang="en-US" sz="2600" dirty="0" err="1"/>
              <a:t>Wi-fi</a:t>
            </a:r>
            <a:r>
              <a:rPr lang="en-US" sz="2600" dirty="0"/>
              <a:t> access point info</a:t>
            </a:r>
          </a:p>
          <a:p>
            <a:pPr lvl="1"/>
            <a:r>
              <a:rPr lang="en-US" sz="2600" dirty="0"/>
              <a:t>Cellular network info</a:t>
            </a:r>
          </a:p>
          <a:p>
            <a:pPr lvl="1"/>
            <a:r>
              <a:rPr lang="en-US" sz="2600" dirty="0"/>
              <a:t>Network traffic</a:t>
            </a:r>
          </a:p>
          <a:p>
            <a:pPr marL="457200" lvl="1" indent="0">
              <a:buNone/>
            </a:pPr>
            <a:endParaRPr lang="en-US" dirty="0"/>
          </a:p>
          <a:p>
            <a:pPr marL="0" indent="0">
              <a:buNone/>
            </a:pPr>
            <a:r>
              <a:rPr lang="en-US" dirty="0"/>
              <a:t>Strategies for extending battery life: 12 hours</a:t>
            </a:r>
          </a:p>
          <a:p>
            <a:endParaRPr lang="en-US" dirty="0"/>
          </a:p>
        </p:txBody>
      </p:sp>
      <p:sp>
        <p:nvSpPr>
          <p:cNvPr id="4" name="Content Placeholder 4"/>
          <p:cNvSpPr txBox="1">
            <a:spLocks/>
          </p:cNvSpPr>
          <p:nvPr/>
        </p:nvSpPr>
        <p:spPr>
          <a:xfrm>
            <a:off x="4191000" y="2286000"/>
            <a:ext cx="4876800" cy="320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600" dirty="0" smtClean="0">
                <a:solidFill>
                  <a:schemeClr val="tx2"/>
                </a:solidFill>
              </a:rPr>
              <a:t>Accelerometer</a:t>
            </a:r>
          </a:p>
          <a:p>
            <a:pPr lvl="1"/>
            <a:r>
              <a:rPr lang="en-US" sz="2600" dirty="0" smtClean="0">
                <a:solidFill>
                  <a:schemeClr val="tx2"/>
                </a:solidFill>
              </a:rPr>
              <a:t>Installed apps, running apps</a:t>
            </a:r>
          </a:p>
          <a:p>
            <a:pPr lvl="1"/>
            <a:r>
              <a:rPr lang="en-US" sz="2600" dirty="0" smtClean="0">
                <a:solidFill>
                  <a:schemeClr val="tx2"/>
                </a:solidFill>
              </a:rPr>
              <a:t>Audio settings</a:t>
            </a:r>
          </a:p>
          <a:p>
            <a:pPr lvl="1"/>
            <a:r>
              <a:rPr lang="en-US" sz="2600" dirty="0" smtClean="0">
                <a:solidFill>
                  <a:schemeClr val="tx2"/>
                </a:solidFill>
              </a:rPr>
              <a:t>Screen settings</a:t>
            </a:r>
          </a:p>
          <a:p>
            <a:pPr lvl="1"/>
            <a:r>
              <a:rPr lang="en-US" sz="2600" dirty="0" smtClean="0">
                <a:solidFill>
                  <a:schemeClr val="tx2"/>
                </a:solidFill>
              </a:rPr>
              <a:t>Call/text/email/calendar logs</a:t>
            </a:r>
          </a:p>
          <a:p>
            <a:pPr lvl="1"/>
            <a:r>
              <a:rPr lang="en-US" sz="2600" dirty="0" smtClean="0">
                <a:solidFill>
                  <a:schemeClr val="tx2"/>
                </a:solidFill>
              </a:rPr>
              <a:t>…</a:t>
            </a:r>
            <a:endParaRPr lang="en-US" sz="2600" dirty="0">
              <a:solidFill>
                <a:schemeClr val="tx2"/>
              </a:solidFill>
            </a:endParaRPr>
          </a:p>
        </p:txBody>
      </p:sp>
    </p:spTree>
    <p:extLst>
      <p:ext uri="{BB962C8B-B14F-4D97-AF65-F5344CB8AC3E}">
        <p14:creationId xmlns:p14="http://schemas.microsoft.com/office/powerpoint/2010/main" val="13769957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54132" y="310162"/>
            <a:ext cx="6797557" cy="990107"/>
          </a:xfrm>
        </p:spPr>
        <p:txBody>
          <a:bodyPr/>
          <a:lstStyle/>
          <a:p>
            <a:pPr>
              <a:defRPr/>
            </a:pPr>
            <a:r>
              <a:rPr lang="en-US" dirty="0" smtClean="0"/>
              <a:t>Plugins help with data interpretation:</a:t>
            </a:r>
          </a:p>
        </p:txBody>
      </p:sp>
      <p:pic>
        <p:nvPicPr>
          <p:cNvPr id="14338" name="Picture 2" descr="mobi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392" y="1932162"/>
            <a:ext cx="1153046" cy="19109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39" name="AutoShape 3"/>
          <p:cNvSpPr>
            <a:spLocks/>
          </p:cNvSpPr>
          <p:nvPr/>
        </p:nvSpPr>
        <p:spPr bwMode="auto">
          <a:xfrm>
            <a:off x="2349625" y="2509243"/>
            <a:ext cx="1035844" cy="2187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dirty="0">
                <a:solidFill>
                  <a:srgbClr val="000000"/>
                </a:solidFill>
                <a:latin typeface="Helvetica" charset="0"/>
                <a:cs typeface="Helvetica" charset="0"/>
                <a:sym typeface="Helvetica" charset="0"/>
              </a:rPr>
              <a:t>Accelerometer</a:t>
            </a:r>
            <a:endParaRPr lang="en-US" dirty="0">
              <a:cs typeface="Trebuchet MS" charset="0"/>
            </a:endParaRPr>
          </a:p>
        </p:txBody>
      </p:sp>
      <p:pic>
        <p:nvPicPr>
          <p:cNvPr id="143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2652" y="2668861"/>
            <a:ext cx="1174254" cy="236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41" name="AutoShape 5"/>
          <p:cNvSpPr>
            <a:spLocks/>
          </p:cNvSpPr>
          <p:nvPr/>
        </p:nvSpPr>
        <p:spPr bwMode="auto">
          <a:xfrm>
            <a:off x="2306092" y="2909962"/>
            <a:ext cx="1100584"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a:cs typeface="Trebuchet MS" charset="0"/>
              </a:rPr>
              <a:t>noisy data</a:t>
            </a:r>
          </a:p>
        </p:txBody>
      </p:sp>
      <p:sp>
        <p:nvSpPr>
          <p:cNvPr id="14342" name="AutoShape 6"/>
          <p:cNvSpPr>
            <a:spLocks/>
          </p:cNvSpPr>
          <p:nvPr/>
        </p:nvSpPr>
        <p:spPr bwMode="auto">
          <a:xfrm>
            <a:off x="3526111" y="2649885"/>
            <a:ext cx="807020"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Step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3" name="AutoShape 7"/>
          <p:cNvSpPr>
            <a:spLocks/>
          </p:cNvSpPr>
          <p:nvPr/>
        </p:nvSpPr>
        <p:spPr bwMode="auto">
          <a:xfrm>
            <a:off x="4808637" y="2649885"/>
            <a:ext cx="1188765"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Activity Recognition</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4" name="AutoShape 8"/>
          <p:cNvSpPr>
            <a:spLocks/>
          </p:cNvSpPr>
          <p:nvPr/>
        </p:nvSpPr>
        <p:spPr bwMode="auto">
          <a:xfrm>
            <a:off x="6533184" y="2645420"/>
            <a:ext cx="944314"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r>
              <a:rPr lang="en-US" sz="1000">
                <a:solidFill>
                  <a:srgbClr val="000000"/>
                </a:solidFill>
                <a:latin typeface="Helvetica" charset="0"/>
                <a:cs typeface="Helvetica" charset="0"/>
                <a:sym typeface="Helvetica" charset="0"/>
              </a:rPr>
              <a:t>Calorie counter</a:t>
            </a:r>
          </a:p>
          <a:p>
            <a:pPr algn="ctr" defTabSz="321457">
              <a:defRPr/>
            </a:pPr>
            <a:r>
              <a:rPr lang="en-US" sz="1000">
                <a:solidFill>
                  <a:srgbClr val="000000"/>
                </a:solidFill>
                <a:latin typeface="Helvetica" charset="0"/>
                <a:cs typeface="Helvetica" charset="0"/>
                <a:sym typeface="Helvetica" charset="0"/>
              </a:rPr>
              <a:t>(plugin)</a:t>
            </a:r>
            <a:endParaRPr lang="en-US">
              <a:cs typeface="Trebuchet MS" charset="0"/>
            </a:endParaRPr>
          </a:p>
        </p:txBody>
      </p:sp>
      <p:sp>
        <p:nvSpPr>
          <p:cNvPr id="14345" name="AutoShape 9"/>
          <p:cNvSpPr>
            <a:spLocks/>
          </p:cNvSpPr>
          <p:nvPr/>
        </p:nvSpPr>
        <p:spPr bwMode="auto">
          <a:xfrm>
            <a:off x="3518297" y="2584029"/>
            <a:ext cx="4017244" cy="1346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
        <p:nvSpPr>
          <p:cNvPr id="14346" name="AutoShape 10"/>
          <p:cNvSpPr>
            <a:spLocks/>
          </p:cNvSpPr>
          <p:nvPr/>
        </p:nvSpPr>
        <p:spPr bwMode="auto">
          <a:xfrm>
            <a:off x="3920133" y="4047381"/>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882B"/>
                </a:solidFill>
                <a:latin typeface="Helvetica" charset="0"/>
                <a:cs typeface="Helvetica" charset="0"/>
                <a:sym typeface="Helvetica" charset="0"/>
              </a:rPr>
              <a:t>Mobility</a:t>
            </a:r>
          </a:p>
          <a:p>
            <a:pPr defTabSz="321457">
              <a:defRPr/>
            </a:pPr>
            <a:r>
              <a:rPr lang="en-US" sz="1000">
                <a:solidFill>
                  <a:srgbClr val="00882B"/>
                </a:solidFill>
                <a:latin typeface="Helvetica" charset="0"/>
                <a:cs typeface="Helvetica" charset="0"/>
                <a:sym typeface="Helvetica" charset="0"/>
              </a:rPr>
              <a:t>application</a:t>
            </a:r>
            <a:endParaRPr lang="en-US">
              <a:cs typeface="Trebuchet MS" charset="0"/>
            </a:endParaRPr>
          </a:p>
        </p:txBody>
      </p:sp>
      <p:sp>
        <p:nvSpPr>
          <p:cNvPr id="14347" name="Line 11"/>
          <p:cNvSpPr>
            <a:spLocks noChangeShapeType="1"/>
          </p:cNvSpPr>
          <p:nvPr/>
        </p:nvSpPr>
        <p:spPr bwMode="auto">
          <a:xfrm flipH="1">
            <a:off x="4358804" y="2796109"/>
            <a:ext cx="433090"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sp>
        <p:nvSpPr>
          <p:cNvPr id="14348" name="Line 12"/>
          <p:cNvSpPr>
            <a:spLocks noChangeShapeType="1"/>
          </p:cNvSpPr>
          <p:nvPr/>
        </p:nvSpPr>
        <p:spPr bwMode="auto">
          <a:xfrm flipH="1">
            <a:off x="6054328" y="2792760"/>
            <a:ext cx="431974" cy="0"/>
          </a:xfrm>
          <a:prstGeom prst="line">
            <a:avLst/>
          </a:prstGeom>
          <a:noFill/>
          <a:ln w="38100" cap="flat" cmpd="sng">
            <a:solidFill>
              <a:srgbClr val="000000"/>
            </a:solidFill>
            <a:prstDash val="solid"/>
            <a:round/>
            <a:headEnd type="stealth"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321457">
              <a:defRPr/>
            </a:pPr>
            <a:endParaRPr lang="en-US" sz="800">
              <a:solidFill>
                <a:srgbClr val="000000"/>
              </a:solidFill>
              <a:latin typeface="Helvetica" charset="0"/>
              <a:cs typeface="Helvetica" charset="0"/>
              <a:sym typeface="Helvetica" charset="0"/>
            </a:endParaRPr>
          </a:p>
        </p:txBody>
      </p:sp>
      <p:grpSp>
        <p:nvGrpSpPr>
          <p:cNvPr id="14349" name="Group 13"/>
          <p:cNvGrpSpPr>
            <a:grpSpLocks/>
          </p:cNvGrpSpPr>
          <p:nvPr/>
        </p:nvGrpSpPr>
        <p:grpSpPr bwMode="auto">
          <a:xfrm>
            <a:off x="3643313" y="3008189"/>
            <a:ext cx="571500" cy="752326"/>
            <a:chOff x="0" y="0"/>
            <a:chExt cx="812801" cy="1068681"/>
          </a:xfrm>
        </p:grpSpPr>
        <p:pic>
          <p:nvPicPr>
            <p:cNvPr id="2" name="Picture 14"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AutoShape 15"/>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2" name="AutoShape 16"/>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0" name="Group 17"/>
          <p:cNvGrpSpPr>
            <a:grpSpLocks/>
          </p:cNvGrpSpPr>
          <p:nvPr/>
        </p:nvGrpSpPr>
        <p:grpSpPr bwMode="auto">
          <a:xfrm>
            <a:off x="5089922" y="3008189"/>
            <a:ext cx="571500" cy="752326"/>
            <a:chOff x="0" y="0"/>
            <a:chExt cx="812801" cy="1068681"/>
          </a:xfrm>
        </p:grpSpPr>
        <p:pic>
          <p:nvPicPr>
            <p:cNvPr id="14354" name="Picture 18"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55" name="AutoShape 19"/>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56" name="AutoShape 20"/>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grpSp>
        <p:nvGrpSpPr>
          <p:cNvPr id="14351" name="Group 21"/>
          <p:cNvGrpSpPr>
            <a:grpSpLocks/>
          </p:cNvGrpSpPr>
          <p:nvPr/>
        </p:nvGrpSpPr>
        <p:grpSpPr bwMode="auto">
          <a:xfrm>
            <a:off x="6719590" y="3008189"/>
            <a:ext cx="571500" cy="752326"/>
            <a:chOff x="0" y="0"/>
            <a:chExt cx="812801" cy="1068681"/>
          </a:xfrm>
        </p:grpSpPr>
        <p:pic>
          <p:nvPicPr>
            <p:cNvPr id="14358" name="Picture 2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488" y="82450"/>
              <a:ext cx="309562" cy="9037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59" name="AutoShape 23"/>
            <p:cNvSpPr>
              <a:spLocks/>
            </p:cNvSpPr>
            <p:nvPr/>
          </p:nvSpPr>
          <p:spPr bwMode="auto">
            <a:xfrm>
              <a:off x="293688" y="554953"/>
              <a:ext cx="519113" cy="413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5801"/>
                  </a:moveTo>
                  <a:lnTo>
                    <a:pt x="2223" y="9491"/>
                  </a:lnTo>
                  <a:lnTo>
                    <a:pt x="3846" y="15801"/>
                  </a:lnTo>
                  <a:lnTo>
                    <a:pt x="5981" y="8134"/>
                  </a:lnTo>
                  <a:lnTo>
                    <a:pt x="7528" y="16553"/>
                  </a:lnTo>
                  <a:lnTo>
                    <a:pt x="11720" y="0"/>
                  </a:lnTo>
                  <a:lnTo>
                    <a:pt x="11708" y="21599"/>
                  </a:lnTo>
                  <a:lnTo>
                    <a:pt x="15375" y="64"/>
                  </a:lnTo>
                  <a:lnTo>
                    <a:pt x="16461" y="18914"/>
                  </a:lnTo>
                  <a:lnTo>
                    <a:pt x="17829" y="11852"/>
                  </a:lnTo>
                  <a:lnTo>
                    <a:pt x="21600" y="12284"/>
                  </a:lnTo>
                </a:path>
              </a:pathLst>
            </a:custGeom>
            <a:noFill/>
            <a:ln w="381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3000">
                <a:solidFill>
                  <a:srgbClr val="000000"/>
                </a:solidFill>
                <a:latin typeface="Gill Sans" charset="0"/>
                <a:cs typeface="Gill Sans" charset="0"/>
                <a:sym typeface="Gill Sans" charset="0"/>
              </a:endParaRPr>
            </a:p>
          </p:txBody>
        </p:sp>
        <p:sp>
          <p:nvSpPr>
            <p:cNvPr id="14360" name="AutoShape 24"/>
            <p:cNvSpPr>
              <a:spLocks/>
            </p:cNvSpPr>
            <p:nvPr/>
          </p:nvSpPr>
          <p:spPr bwMode="auto">
            <a:xfrm>
              <a:off x="0" y="0"/>
              <a:ext cx="774701" cy="1068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25400" cap="flat" cmpd="sng">
              <a:solidFill>
                <a:srgbClr val="0000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410751">
                <a:defRPr/>
              </a:pPr>
              <a:endParaRPr lang="en-US" sz="2800">
                <a:solidFill>
                  <a:srgbClr val="FFFFFF"/>
                </a:solidFill>
                <a:effectLst>
                  <a:outerShdw blurRad="38100" dist="38100" dir="2700000" algn="tl">
                    <a:srgbClr val="000000"/>
                  </a:outerShdw>
                </a:effectLst>
                <a:latin typeface="Gill Sans" charset="0"/>
                <a:cs typeface="Gill Sans" charset="0"/>
                <a:sym typeface="Gill Sans" charset="0"/>
              </a:endParaRPr>
            </a:p>
          </p:txBody>
        </p:sp>
      </p:grpSp>
      <p:pic>
        <p:nvPicPr>
          <p:cNvPr id="14361" name="Picture 25"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970" y="4047381"/>
            <a:ext cx="357188" cy="3571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62" name="AutoShape 26"/>
          <p:cNvSpPr>
            <a:spLocks/>
          </p:cNvSpPr>
          <p:nvPr/>
        </p:nvSpPr>
        <p:spPr bwMode="auto">
          <a:xfrm>
            <a:off x="6509742" y="2109638"/>
            <a:ext cx="840507"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defTabSz="321457">
              <a:defRPr/>
            </a:pPr>
            <a:r>
              <a:rPr lang="en-US" sz="1000">
                <a:solidFill>
                  <a:srgbClr val="000000"/>
                </a:solidFill>
                <a:latin typeface="Helvetica" charset="0"/>
                <a:cs typeface="Helvetica" charset="0"/>
                <a:sym typeface="Helvetica" charset="0"/>
              </a:rPr>
              <a:t>Diet tracking</a:t>
            </a:r>
          </a:p>
          <a:p>
            <a:pPr defTabSz="321457">
              <a:defRPr/>
            </a:pPr>
            <a:r>
              <a:rPr lang="en-US" sz="1000">
                <a:solidFill>
                  <a:srgbClr val="000000"/>
                </a:solidFill>
                <a:latin typeface="Helvetica" charset="0"/>
                <a:cs typeface="Helvetica" charset="0"/>
                <a:sym typeface="Helvetica" charset="0"/>
              </a:rPr>
              <a:t>application</a:t>
            </a:r>
            <a:endParaRPr lang="en-US">
              <a:cs typeface="Trebuchet MS" charset="0"/>
            </a:endParaRPr>
          </a:p>
        </p:txBody>
      </p:sp>
      <p:pic>
        <p:nvPicPr>
          <p:cNvPr id="14363" name="Picture 27" descr="droppedImage.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3579" y="2109638"/>
            <a:ext cx="357188" cy="3571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4364" name="AutoShape 28"/>
          <p:cNvSpPr>
            <a:spLocks/>
          </p:cNvSpPr>
          <p:nvPr/>
        </p:nvSpPr>
        <p:spPr bwMode="auto">
          <a:xfrm>
            <a:off x="5560963" y="5077644"/>
            <a:ext cx="2960191" cy="3214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17" tIns="35717" rIns="35717" bIns="35717" anchor="ctr"/>
          <a:lstStyle/>
          <a:p>
            <a:pPr>
              <a:defRPr/>
            </a:pPr>
            <a:r>
              <a:rPr lang="en-US" b="1">
                <a:cs typeface="Trebuchet MS" charset="0"/>
              </a:rPr>
              <a:t>REUSABILITY</a:t>
            </a:r>
            <a:r>
              <a:rPr lang="en-US">
                <a:cs typeface="Trebuchet MS" charset="0"/>
              </a:rPr>
              <a:t> is the key here!</a:t>
            </a:r>
          </a:p>
        </p:txBody>
      </p:sp>
      <p:sp>
        <p:nvSpPr>
          <p:cNvPr id="14365" name="AutoShape 29"/>
          <p:cNvSpPr>
            <a:spLocks/>
          </p:cNvSpPr>
          <p:nvPr/>
        </p:nvSpPr>
        <p:spPr bwMode="auto">
          <a:xfrm>
            <a:off x="3446860" y="2509242"/>
            <a:ext cx="2551658" cy="1495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400" cap="flat" cmpd="sng">
            <a:solidFill>
              <a:srgbClr val="70BF41"/>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321457">
              <a:defRPr/>
            </a:pPr>
            <a:endParaRPr lang="en-US" sz="2100">
              <a:solidFill>
                <a:srgbClr val="FFFFFF"/>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625791043"/>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Ways to use AWARE</a:t>
            </a:r>
          </a:p>
        </p:txBody>
      </p:sp>
      <p:sp>
        <p:nvSpPr>
          <p:cNvPr id="3" name="Content Placeholder 2"/>
          <p:cNvSpPr>
            <a:spLocks noGrp="1"/>
          </p:cNvSpPr>
          <p:nvPr>
            <p:ph idx="1"/>
          </p:nvPr>
        </p:nvSpPr>
        <p:spPr>
          <a:xfrm>
            <a:off x="1128943" y="3117266"/>
            <a:ext cx="7048804" cy="4379976"/>
          </a:xfrm>
        </p:spPr>
        <p:txBody>
          <a:bodyPr/>
          <a:lstStyle/>
          <a:p>
            <a:pPr algn="just" defTabSz="321457">
              <a:spcBef>
                <a:spcPts val="1055"/>
              </a:spcBef>
              <a:defRPr sz="1800">
                <a:solidFill>
                  <a:srgbClr val="000000"/>
                </a:solidFill>
                <a:uFillTx/>
              </a:defRPr>
            </a:pPr>
            <a:r>
              <a:rPr lang="en-US" dirty="0">
                <a:solidFill>
                  <a:srgbClr val="000000"/>
                </a:solidFill>
                <a:sym typeface="Helvetica Neue"/>
              </a:rPr>
              <a:t>Large-scale, distributed studies, or personal studies: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AWARE</a:t>
            </a:r>
            <a:r>
              <a:rPr lang="en-US" dirty="0">
                <a:solidFill>
                  <a:srgbClr val="000000"/>
                </a:solidFill>
                <a:sym typeface="Helvetica Neue"/>
              </a:rPr>
              <a:t>-hosted or self-hosted </a:t>
            </a:r>
            <a:r>
              <a:rPr lang="en-US" dirty="0" smtClean="0">
                <a:solidFill>
                  <a:srgbClr val="000000"/>
                </a:solidFill>
                <a:sym typeface="Helvetica Neue"/>
              </a:rPr>
              <a:t>databases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Concurrent </a:t>
            </a:r>
            <a:r>
              <a:rPr lang="en-US" dirty="0">
                <a:solidFill>
                  <a:srgbClr val="000000"/>
                </a:solidFill>
                <a:sym typeface="Helvetica Neue"/>
              </a:rPr>
              <a:t>studies </a:t>
            </a:r>
            <a:endParaRPr lang="en-US" dirty="0" smtClean="0">
              <a:solidFill>
                <a:srgbClr val="000000"/>
              </a:solidFill>
              <a:sym typeface="Helvetica Neue"/>
            </a:endParaRP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Study</a:t>
            </a:r>
            <a:r>
              <a:rPr lang="en-US" dirty="0">
                <a:solidFill>
                  <a:srgbClr val="000000"/>
                </a:solidFill>
                <a:sym typeface="Helvetica Neue"/>
              </a:rPr>
              <a:t>-specific or public </a:t>
            </a:r>
            <a:r>
              <a:rPr lang="en-US" dirty="0" smtClean="0">
                <a:solidFill>
                  <a:srgbClr val="000000"/>
                </a:solidFill>
                <a:sym typeface="Helvetica Neue"/>
              </a:rPr>
              <a:t>plugins</a:t>
            </a:r>
          </a:p>
          <a:p>
            <a:pPr marL="550057" lvl="1" indent="-321457" algn="just" defTabSz="321457">
              <a:tabLst>
                <a:tab pos="98223" algn="l"/>
                <a:tab pos="321457" algn="l"/>
              </a:tabLst>
              <a:defRPr sz="1800">
                <a:solidFill>
                  <a:srgbClr val="000000"/>
                </a:solidFill>
                <a:uFillTx/>
              </a:defRPr>
            </a:pPr>
            <a:r>
              <a:rPr lang="en-US" dirty="0">
                <a:solidFill>
                  <a:srgbClr val="000000"/>
                </a:solidFill>
                <a:sym typeface="Helvetica Neue"/>
              </a:rPr>
              <a:t>S</a:t>
            </a:r>
            <a:r>
              <a:rPr lang="en-US" dirty="0" smtClean="0">
                <a:solidFill>
                  <a:srgbClr val="000000"/>
                </a:solidFill>
                <a:sym typeface="Helvetica Neue"/>
              </a:rPr>
              <a:t>pecify </a:t>
            </a:r>
            <a:r>
              <a:rPr lang="en-US" dirty="0">
                <a:solidFill>
                  <a:srgbClr val="000000"/>
                </a:solidFill>
                <a:sym typeface="Helvetica Neue"/>
              </a:rPr>
              <a:t>study’s active </a:t>
            </a:r>
            <a:r>
              <a:rPr lang="en-US" dirty="0" smtClean="0">
                <a:solidFill>
                  <a:srgbClr val="000000"/>
                </a:solidFill>
                <a:sym typeface="Helvetica Neue"/>
              </a:rPr>
              <a:t>sensors</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Enroll </a:t>
            </a:r>
            <a:r>
              <a:rPr lang="en-US" dirty="0">
                <a:solidFill>
                  <a:srgbClr val="000000"/>
                </a:solidFill>
                <a:sym typeface="Helvetica Neue"/>
              </a:rPr>
              <a:t>participants via a </a:t>
            </a:r>
            <a:r>
              <a:rPr lang="en-US" dirty="0" err="1">
                <a:solidFill>
                  <a:srgbClr val="000000"/>
                </a:solidFill>
                <a:sym typeface="Helvetica Neue"/>
              </a:rPr>
              <a:t>QRCode</a:t>
            </a:r>
            <a:r>
              <a:rPr lang="en-US" dirty="0">
                <a:solidFill>
                  <a:srgbClr val="000000"/>
                </a:solidFill>
                <a:sym typeface="Helvetica Neue"/>
              </a:rPr>
              <a:t> or a direct </a:t>
            </a:r>
            <a:r>
              <a:rPr lang="en-US" dirty="0" smtClean="0">
                <a:solidFill>
                  <a:srgbClr val="000000"/>
                </a:solidFill>
                <a:sym typeface="Helvetica Neue"/>
              </a:rPr>
              <a:t>URL</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Monitor </a:t>
            </a:r>
            <a:r>
              <a:rPr lang="en-US" dirty="0">
                <a:solidFill>
                  <a:srgbClr val="000000"/>
                </a:solidFill>
                <a:sym typeface="Helvetica Neue"/>
              </a:rPr>
              <a:t>the study’s status (</a:t>
            </a:r>
            <a:r>
              <a:rPr lang="en-US" i="1" dirty="0">
                <a:solidFill>
                  <a:srgbClr val="000000"/>
                </a:solidFill>
                <a:sym typeface="Helvetica Neue"/>
              </a:rPr>
              <a:t>e.g.,</a:t>
            </a:r>
            <a:r>
              <a:rPr lang="en-US" dirty="0">
                <a:solidFill>
                  <a:srgbClr val="000000"/>
                </a:solidFill>
                <a:sym typeface="Helvetica Neue"/>
              </a:rPr>
              <a:t> amount of data, participation</a:t>
            </a:r>
            <a:r>
              <a:rPr lang="en-US" dirty="0" smtClean="0">
                <a:solidFill>
                  <a:srgbClr val="000000"/>
                </a:solidFill>
                <a:sym typeface="Helvetica Neue"/>
              </a:rPr>
              <a:t>)</a:t>
            </a:r>
          </a:p>
          <a:p>
            <a:pPr marL="550057" lvl="1" indent="-321457" algn="just" defTabSz="321457">
              <a:tabLst>
                <a:tab pos="98223" algn="l"/>
                <a:tab pos="321457" algn="l"/>
              </a:tabLst>
              <a:defRPr sz="1800">
                <a:solidFill>
                  <a:srgbClr val="000000"/>
                </a:solidFill>
                <a:uFillTx/>
              </a:defRPr>
            </a:pPr>
            <a:r>
              <a:rPr lang="en-US" dirty="0" smtClean="0">
                <a:solidFill>
                  <a:srgbClr val="000000"/>
                </a:solidFill>
                <a:sym typeface="Helvetica Neue"/>
              </a:rPr>
              <a:t>Remotely </a:t>
            </a:r>
            <a:r>
              <a:rPr lang="en-US" dirty="0">
                <a:solidFill>
                  <a:srgbClr val="000000"/>
                </a:solidFill>
                <a:sym typeface="Helvetica Neue"/>
              </a:rPr>
              <a:t>design and trigger mobile questionnaires (ESMs</a:t>
            </a:r>
            <a:r>
              <a:rPr lang="en-US" dirty="0" smtClean="0">
                <a:solidFill>
                  <a:srgbClr val="000000"/>
                </a:solidFill>
                <a:sym typeface="Helvetica Neue"/>
              </a:rPr>
              <a:t>)</a:t>
            </a:r>
            <a:endParaRPr lang="en-US" dirty="0">
              <a:solidFill>
                <a:srgbClr val="000000"/>
              </a:solidFill>
              <a:sym typeface="Helvetica Neue"/>
            </a:endParaRPr>
          </a:p>
        </p:txBody>
      </p:sp>
      <p:sp>
        <p:nvSpPr>
          <p:cNvPr id="104" name="Shape 104"/>
          <p:cNvSpPr/>
          <p:nvPr/>
        </p:nvSpPr>
        <p:spPr>
          <a:xfrm>
            <a:off x="458589" y="4373752"/>
            <a:ext cx="8226823" cy="33374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just" defTabSz="321457">
              <a:spcBef>
                <a:spcPts val="1055"/>
              </a:spcBef>
              <a:defRPr sz="1800">
                <a:solidFill>
                  <a:srgbClr val="000000"/>
                </a:solidFill>
                <a:uFillTx/>
              </a:defRPr>
            </a:pPr>
            <a:endParaRPr sz="1700" dirty="0">
              <a:latin typeface="+mj-lt"/>
              <a:ea typeface="+mj-ea"/>
              <a:cs typeface="+mj-cs"/>
              <a:sym typeface="Helvetica Neue"/>
            </a:endParaRPr>
          </a:p>
        </p:txBody>
      </p:sp>
      <p:pic>
        <p:nvPicPr>
          <p:cNvPr id="105" name="pasted-image.png"/>
          <p:cNvPicPr/>
          <p:nvPr/>
        </p:nvPicPr>
        <p:blipFill>
          <a:blip r:embed="rId2">
            <a:extLst/>
          </a:blip>
          <a:stretch>
            <a:fillRect/>
          </a:stretch>
        </p:blipFill>
        <p:spPr>
          <a:xfrm>
            <a:off x="6648248" y="1716657"/>
            <a:ext cx="750094" cy="750094"/>
          </a:xfrm>
          <a:prstGeom prst="rect">
            <a:avLst/>
          </a:prstGeom>
          <a:ln>
            <a:round/>
          </a:ln>
        </p:spPr>
      </p:pic>
      <p:pic>
        <p:nvPicPr>
          <p:cNvPr id="106" name="pasted-image.png"/>
          <p:cNvPicPr/>
          <p:nvPr/>
        </p:nvPicPr>
        <p:blipFill>
          <a:blip r:embed="rId3">
            <a:extLst/>
          </a:blip>
          <a:stretch>
            <a:fillRect/>
          </a:stretch>
        </p:blipFill>
        <p:spPr>
          <a:xfrm>
            <a:off x="4055011" y="1716657"/>
            <a:ext cx="750094" cy="750094"/>
          </a:xfrm>
          <a:prstGeom prst="rect">
            <a:avLst/>
          </a:prstGeom>
          <a:ln>
            <a:round/>
          </a:ln>
        </p:spPr>
      </p:pic>
      <p:pic>
        <p:nvPicPr>
          <p:cNvPr id="107" name="pasted-image.png"/>
          <p:cNvPicPr/>
          <p:nvPr/>
        </p:nvPicPr>
        <p:blipFill>
          <a:blip r:embed="rId4">
            <a:extLst/>
          </a:blip>
          <a:stretch>
            <a:fillRect/>
          </a:stretch>
        </p:blipFill>
        <p:spPr>
          <a:xfrm>
            <a:off x="5351629" y="1716657"/>
            <a:ext cx="750094" cy="750094"/>
          </a:xfrm>
          <a:prstGeom prst="rect">
            <a:avLst/>
          </a:prstGeom>
          <a:ln>
            <a:round/>
          </a:ln>
        </p:spPr>
      </p:pic>
      <p:grpSp>
        <p:nvGrpSpPr>
          <p:cNvPr id="110" name="Group 110"/>
          <p:cNvGrpSpPr/>
          <p:nvPr/>
        </p:nvGrpSpPr>
        <p:grpSpPr>
          <a:xfrm>
            <a:off x="1603716" y="1716657"/>
            <a:ext cx="750094" cy="750094"/>
            <a:chOff x="0" y="0"/>
            <a:chExt cx="1066800" cy="1066800"/>
          </a:xfrm>
        </p:grpSpPr>
        <p:pic>
          <p:nvPicPr>
            <p:cNvPr id="108" name="pasted-image.png"/>
            <p:cNvPicPr/>
            <p:nvPr/>
          </p:nvPicPr>
          <p:blipFill>
            <a:blip r:embed="rId5">
              <a:extLst/>
            </a:blip>
            <a:stretch>
              <a:fillRect/>
            </a:stretch>
          </p:blipFill>
          <p:spPr>
            <a:xfrm>
              <a:off x="0" y="0"/>
              <a:ext cx="1066800" cy="1066800"/>
            </a:xfrm>
            <a:prstGeom prst="rect">
              <a:avLst/>
            </a:prstGeom>
            <a:ln w="9525" cap="flat">
              <a:noFill/>
              <a:round/>
            </a:ln>
            <a:effectLst/>
          </p:spPr>
        </p:pic>
        <p:pic>
          <p:nvPicPr>
            <p:cNvPr id="109" name="favicon.png"/>
            <p:cNvPicPr/>
            <p:nvPr/>
          </p:nvPicPr>
          <p:blipFill>
            <a:blip r:embed="rId6">
              <a:extLst/>
            </a:blip>
            <a:stretch>
              <a:fillRect/>
            </a:stretch>
          </p:blipFill>
          <p:spPr>
            <a:xfrm>
              <a:off x="342701" y="341055"/>
              <a:ext cx="406798" cy="384690"/>
            </a:xfrm>
            <a:prstGeom prst="rect">
              <a:avLst/>
            </a:prstGeom>
            <a:ln w="12700" cap="flat">
              <a:noFill/>
              <a:miter lim="400000"/>
            </a:ln>
            <a:effectLst/>
          </p:spPr>
        </p:pic>
      </p:grpSp>
      <p:sp>
        <p:nvSpPr>
          <p:cNvPr id="111" name="Shape 111"/>
          <p:cNvSpPr/>
          <p:nvPr/>
        </p:nvSpPr>
        <p:spPr>
          <a:xfrm>
            <a:off x="5419927" y="2462079"/>
            <a:ext cx="555412"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M2M</a:t>
            </a:r>
          </a:p>
        </p:txBody>
      </p:sp>
      <p:sp>
        <p:nvSpPr>
          <p:cNvPr id="112" name="Shape 112"/>
          <p:cNvSpPr/>
          <p:nvPr/>
        </p:nvSpPr>
        <p:spPr>
          <a:xfrm>
            <a:off x="6452727" y="2462079"/>
            <a:ext cx="986106"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Databases</a:t>
            </a:r>
          </a:p>
        </p:txBody>
      </p:sp>
      <p:sp>
        <p:nvSpPr>
          <p:cNvPr id="113" name="Shape 113"/>
          <p:cNvSpPr/>
          <p:nvPr/>
        </p:nvSpPr>
        <p:spPr>
          <a:xfrm>
            <a:off x="3843524" y="2462079"/>
            <a:ext cx="1034967"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000000"/>
                </a:solidFill>
                <a:latin typeface="+mj-lt"/>
                <a:ea typeface="+mj-ea"/>
                <a:cs typeface="+mj-cs"/>
                <a:sym typeface="Helvetica Neue"/>
              </a:defRPr>
            </a:lvl1pPr>
          </a:lstStyle>
          <a:p>
            <a:pPr lvl="0">
              <a:defRPr sz="1800">
                <a:uFillTx/>
              </a:defRPr>
            </a:pPr>
            <a:r>
              <a:rPr sz="1700">
                <a:uFill>
                  <a:solidFill>
                    <a:srgbClr val="004479"/>
                  </a:solidFill>
                </a:uFill>
              </a:rPr>
              <a:t>Dashboard</a:t>
            </a:r>
          </a:p>
        </p:txBody>
      </p:sp>
      <p:sp>
        <p:nvSpPr>
          <p:cNvPr id="114" name="Shape 114"/>
          <p:cNvSpPr/>
          <p:nvPr/>
        </p:nvSpPr>
        <p:spPr>
          <a:xfrm>
            <a:off x="2353809" y="2091704"/>
            <a:ext cx="1483401" cy="1"/>
          </a:xfrm>
          <a:prstGeom prst="line">
            <a:avLst/>
          </a:prstGeom>
          <a:ln w="25400">
            <a:solidFill/>
            <a:round/>
            <a:headEnd type="triangle"/>
            <a:tailEnd type="triangle"/>
          </a:ln>
        </p:spPr>
        <p:txBody>
          <a:bodyPr lIns="0" tIns="0" rIns="0" bIns="0"/>
          <a:lstStyle/>
          <a:p>
            <a:pPr lvl="0"/>
            <a:endParaRPr/>
          </a:p>
        </p:txBody>
      </p:sp>
    </p:spTree>
    <p:extLst>
      <p:ext uri="{BB962C8B-B14F-4D97-AF65-F5344CB8AC3E}">
        <p14:creationId xmlns:p14="http://schemas.microsoft.com/office/powerpoint/2010/main" val="1442640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Reminder</a:t>
            </a:r>
            <a:endParaRPr lang="en-US" dirty="0"/>
          </a:p>
        </p:txBody>
      </p:sp>
      <p:sp>
        <p:nvSpPr>
          <p:cNvPr id="5123" name="Rectangle 3"/>
          <p:cNvSpPr>
            <a:spLocks noGrp="1" noChangeArrowheads="1"/>
          </p:cNvSpPr>
          <p:nvPr>
            <p:ph idx="1"/>
          </p:nvPr>
        </p:nvSpPr>
        <p:spPr>
          <a:xfrm>
            <a:off x="1128943" y="1847153"/>
            <a:ext cx="7048804" cy="477054"/>
          </a:xfrm>
          <a:noFill/>
        </p:spPr>
        <p:txBody>
          <a:bodyPr>
            <a:spAutoFit/>
          </a:bodyPr>
          <a:lstStyle/>
          <a:p>
            <a:pPr marL="320675" indent="-320675" defTabSz="852488">
              <a:spcBef>
                <a:spcPct val="25000"/>
              </a:spcBef>
              <a:buSzPct val="80000"/>
            </a:pPr>
            <a:r>
              <a:rPr lang="en-US" dirty="0" smtClean="0"/>
              <a:t>Byte 1 due Monday 1/23</a:t>
            </a:r>
          </a:p>
        </p:txBody>
      </p:sp>
      <p:sp>
        <p:nvSpPr>
          <p:cNvPr id="3" name="Date Placeholder 2"/>
          <p:cNvSpPr>
            <a:spLocks noGrp="1"/>
          </p:cNvSpPr>
          <p:nvPr>
            <p:ph type="dt" sz="half" idx="10"/>
          </p:nvPr>
        </p:nvSpPr>
        <p:spPr/>
        <p:txBody>
          <a:bodyPr/>
          <a:lstStyle/>
          <a:p>
            <a:r>
              <a:rPr lang="x-none" smtClean="0"/>
              <a:t>1/13/16</a:t>
            </a:r>
            <a:endParaRPr lang="en-US"/>
          </a:p>
        </p:txBody>
      </p:sp>
      <p:sp>
        <p:nvSpPr>
          <p:cNvPr id="4" name="Footer Placeholder 3"/>
          <p:cNvSpPr>
            <a:spLocks noGrp="1"/>
          </p:cNvSpPr>
          <p:nvPr>
            <p:ph type="ftr" sz="quarter" idx="11"/>
          </p:nvPr>
        </p:nvSpPr>
        <p:spPr/>
        <p:txBody>
          <a:bodyPr/>
          <a:lstStyle/>
          <a:p>
            <a:r>
              <a:rPr lang="en-US" dirty="0" smtClean="0"/>
              <a:t>(c) Jennifer </a:t>
            </a:r>
            <a:r>
              <a:rPr lang="en-US" dirty="0" err="1" smtClean="0"/>
              <a:t>Mankoff</a:t>
            </a:r>
            <a:r>
              <a:rPr lang="en-US" dirty="0" smtClean="0"/>
              <a:t>,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74</a:t>
            </a:fld>
            <a:endParaRPr lang="en-US" dirty="0"/>
          </a:p>
        </p:txBody>
      </p:sp>
    </p:spTree>
    <p:extLst>
      <p:ext uri="{BB962C8B-B14F-4D97-AF65-F5344CB8AC3E}">
        <p14:creationId xmlns:p14="http://schemas.microsoft.com/office/powerpoint/2010/main" val="331676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Goals (for this lecture)</a:t>
            </a:r>
            <a:endParaRPr lang="en-US" dirty="0"/>
          </a:p>
        </p:txBody>
      </p:sp>
      <p:sp>
        <p:nvSpPr>
          <p:cNvPr id="5123" name="Rectangle 3"/>
          <p:cNvSpPr>
            <a:spLocks noGrp="1" noChangeArrowheads="1"/>
          </p:cNvSpPr>
          <p:nvPr>
            <p:ph idx="1"/>
          </p:nvPr>
        </p:nvSpPr>
        <p:spPr>
          <a:xfrm>
            <a:off x="1128943" y="1847153"/>
            <a:ext cx="7048804" cy="4513030"/>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elements of the data pipeline as they play out in a case study</a:t>
            </a:r>
          </a:p>
          <a:p>
            <a:pPr marL="320675" indent="-320675" defTabSz="852488">
              <a:spcBef>
                <a:spcPct val="25000"/>
              </a:spcBef>
              <a:buSzPct val="80000"/>
            </a:pPr>
            <a:r>
              <a:rPr lang="en-US" dirty="0" smtClean="0"/>
              <a:t>Be able to point to some pitfalls where things can go wrong in the data pipeline</a:t>
            </a:r>
          </a:p>
          <a:p>
            <a:pPr marL="320675" indent="-320675" defTabSz="852488">
              <a:spcBef>
                <a:spcPct val="25000"/>
              </a:spcBef>
              <a:buSzPct val="80000"/>
            </a:pPr>
            <a:r>
              <a:rPr lang="en-US" dirty="0" smtClean="0"/>
              <a:t>Be able to explain how the question being answered affects the rest of the pipeline</a:t>
            </a:r>
          </a:p>
          <a:p>
            <a:pPr marL="320675" indent="-320675" defTabSz="852488">
              <a:spcBef>
                <a:spcPct val="25000"/>
              </a:spcBef>
              <a:buSzPct val="80000"/>
            </a:pP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
        <p:nvSpPr>
          <p:cNvPr id="3" name="Date Placeholder 2"/>
          <p:cNvSpPr>
            <a:spLocks noGrp="1"/>
          </p:cNvSpPr>
          <p:nvPr>
            <p:ph type="dt" sz="half" idx="10"/>
          </p:nvPr>
        </p:nvSpPr>
        <p:spPr>
          <a:xfrm>
            <a:off x="8360400" y="6012887"/>
            <a:ext cx="667406" cy="202372"/>
          </a:xfrm>
        </p:spPr>
        <p:txBody>
          <a:bodyPr/>
          <a:lstStyle/>
          <a:p>
            <a:r>
              <a:rPr lang="x-none" dirty="0" smtClean="0"/>
              <a:t>1/1</a:t>
            </a:r>
            <a:r>
              <a:rPr lang="en-US" dirty="0" smtClean="0"/>
              <a:t>9</a:t>
            </a:r>
            <a:r>
              <a:rPr lang="x-none" dirty="0" smtClean="0"/>
              <a:t>/1</a:t>
            </a:r>
            <a:r>
              <a:rPr lang="en-US" dirty="0" smtClean="0"/>
              <a:t>7</a:t>
            </a:r>
            <a:endParaRPr lang="en-US" dirty="0"/>
          </a:p>
        </p:txBody>
      </p:sp>
      <p:sp>
        <p:nvSpPr>
          <p:cNvPr id="4" name="Footer Placeholder 3"/>
          <p:cNvSpPr>
            <a:spLocks noGrp="1"/>
          </p:cNvSpPr>
          <p:nvPr>
            <p:ph type="ftr" sz="quarter" idx="11"/>
          </p:nvPr>
        </p:nvSpPr>
        <p:spPr/>
        <p:txBody>
          <a:bodyPr/>
          <a:lstStyle/>
          <a:p>
            <a:r>
              <a:rPr lang="en-US" smtClean="0"/>
              <a:t>(c) Jennifer Mankoff, HCII, CMU</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8</a:t>
            </a:fld>
            <a:endParaRPr lang="en-US" dirty="0"/>
          </a:p>
        </p:txBody>
      </p:sp>
    </p:spTree>
    <p:extLst>
      <p:ext uri="{BB962C8B-B14F-4D97-AF65-F5344CB8AC3E}">
        <p14:creationId xmlns:p14="http://schemas.microsoft.com/office/powerpoint/2010/main" val="703361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x-none" smtClean="0"/>
              <a:t>1/13/16</a:t>
            </a:r>
            <a:endParaRPr lang="en-US"/>
          </a:p>
        </p:txBody>
      </p:sp>
      <p:sp>
        <p:nvSpPr>
          <p:cNvPr id="3" name="Footer Placeholder 2"/>
          <p:cNvSpPr>
            <a:spLocks noGrp="1"/>
          </p:cNvSpPr>
          <p:nvPr>
            <p:ph type="ftr" sz="quarter" idx="11"/>
          </p:nvPr>
        </p:nvSpPr>
        <p:spPr/>
        <p:txBody>
          <a:bodyPr/>
          <a:lstStyle/>
          <a:p>
            <a:r>
              <a:rPr lang="en-US" smtClean="0"/>
              <a:t>(c) Jennifer Mankoff, HCII, CMU</a:t>
            </a:r>
            <a:endParaRPr lang="en-US"/>
          </a:p>
        </p:txBody>
      </p:sp>
      <p:sp>
        <p:nvSpPr>
          <p:cNvPr id="4" name="Slide Number Placeholder 3"/>
          <p:cNvSpPr>
            <a:spLocks noGrp="1"/>
          </p:cNvSpPr>
          <p:nvPr>
            <p:ph type="sldNum" sz="quarter" idx="12"/>
          </p:nvPr>
        </p:nvSpPr>
        <p:spPr/>
        <p:txBody>
          <a:bodyPr/>
          <a:lstStyle/>
          <a:p>
            <a:fld id="{DDB244F5-C9E1-D749-88BF-04FA2C82043A}" type="slidenum">
              <a:rPr lang="en-US" smtClean="0"/>
              <a:pPr/>
              <a:t>9</a:t>
            </a:fld>
            <a:endParaRPr lang="en-US"/>
          </a:p>
        </p:txBody>
      </p:sp>
      <p:sp>
        <p:nvSpPr>
          <p:cNvPr id="5" name="Title 4"/>
          <p:cNvSpPr>
            <a:spLocks noGrp="1"/>
          </p:cNvSpPr>
          <p:nvPr>
            <p:ph type="title"/>
          </p:nvPr>
        </p:nvSpPr>
        <p:spPr/>
        <p:txBody>
          <a:bodyPr/>
          <a:lstStyle/>
          <a:p>
            <a:endParaRPr lang="en-US"/>
          </a:p>
        </p:txBody>
      </p:sp>
      <p:pic>
        <p:nvPicPr>
          <p:cNvPr id="9" name="Picture 8" descr="nokia.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8119" y="685800"/>
            <a:ext cx="2667762" cy="5486400"/>
          </a:xfrm>
          <a:prstGeom prst="rect">
            <a:avLst/>
          </a:prstGeom>
        </p:spPr>
      </p:pic>
    </p:spTree>
    <p:extLst>
      <p:ext uri="{BB962C8B-B14F-4D97-AF65-F5344CB8AC3E}">
        <p14:creationId xmlns:p14="http://schemas.microsoft.com/office/powerpoint/2010/main" val="10509771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7251</TotalTime>
  <Words>3280</Words>
  <Application>Microsoft Macintosh PowerPoint</Application>
  <PresentationFormat>On-screen Show (4:3)</PresentationFormat>
  <Paragraphs>740</Paragraphs>
  <Slides>74</Slides>
  <Notes>48</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Calibri</vt:lpstr>
      <vt:lpstr>Copperplate</vt:lpstr>
      <vt:lpstr>Gill Sans</vt:lpstr>
      <vt:lpstr>Helvetica</vt:lpstr>
      <vt:lpstr>Helvetica Light</vt:lpstr>
      <vt:lpstr>Helvetica Neue</vt:lpstr>
      <vt:lpstr>ＭＳ Ｐゴシック</vt:lpstr>
      <vt:lpstr>Trebuchet MS</vt:lpstr>
      <vt:lpstr>Verdana</vt:lpstr>
      <vt:lpstr>Wingdings</vt:lpstr>
      <vt:lpstr>Arial</vt:lpstr>
      <vt:lpstr>Office Theme</vt:lpstr>
      <vt:lpstr>PowerPoint Presentation</vt:lpstr>
      <vt:lpstr>But first!</vt:lpstr>
      <vt:lpstr>Grading</vt:lpstr>
      <vt:lpstr>Quiz!  http://tinyurl.com/data2017q1</vt:lpstr>
      <vt:lpstr>Other details</vt:lpstr>
      <vt:lpstr>But first!</vt:lpstr>
      <vt:lpstr>But first!</vt:lpstr>
      <vt:lpstr>Goals (for this lecture)</vt:lpstr>
      <vt:lpstr>PowerPoint Presentation</vt:lpstr>
      <vt:lpstr>PowerPoint Presentation</vt:lpstr>
      <vt:lpstr>PowerPoint Presentation</vt:lpstr>
      <vt:lpstr>Mobile Data</vt:lpstr>
      <vt:lpstr>Sensors</vt:lpstr>
      <vt:lpstr>Big Data of 1</vt:lpstr>
      <vt:lpstr>Assumptions</vt:lpstr>
      <vt:lpstr>Assumption #1: We all have smart phones</vt:lpstr>
      <vt:lpstr>Dumb phones</vt:lpstr>
      <vt:lpstr>What we’d like instead:  Context-aware phones</vt:lpstr>
      <vt:lpstr>Assumption #2: Usage</vt:lpstr>
      <vt:lpstr>Assumption #2: Usage</vt:lpstr>
      <vt:lpstr>Our iterative process</vt:lpstr>
      <vt:lpstr>Our iterative process</vt:lpstr>
      <vt:lpstr>Our iterative process</vt:lpstr>
      <vt:lpstr>Our iterative process</vt:lpstr>
      <vt:lpstr>Pause for a moment!</vt:lpstr>
      <vt:lpstr>Pause for a moment!</vt:lpstr>
      <vt:lpstr>Pause for a moment!</vt:lpstr>
      <vt:lpstr>Real World Data Set</vt:lpstr>
      <vt:lpstr>Laboratory Evaluation Limitations</vt:lpstr>
      <vt:lpstr>Why Study Real World Use?</vt:lpstr>
      <vt:lpstr>Human Issues in Data Collection</vt:lpstr>
      <vt:lpstr>Could we answer the first set of questions?</vt:lpstr>
      <vt:lpstr>Question #1</vt:lpstr>
      <vt:lpstr>Formative Data Collection</vt:lpstr>
      <vt:lpstr>PowerPoint Presentation</vt:lpstr>
      <vt:lpstr>Data Tables </vt:lpstr>
      <vt:lpstr>PowerPoint Presentation</vt:lpstr>
      <vt:lpstr>PowerPoint Presentation</vt:lpstr>
      <vt:lpstr>Analysis Details: Defining a Session</vt:lpstr>
      <vt:lpstr>Characterizing Usage</vt:lpstr>
      <vt:lpstr>Characterizing Usage</vt:lpstr>
      <vt:lpstr>PowerPoint Presentation</vt:lpstr>
      <vt:lpstr>PowerPoint Presentation</vt:lpstr>
      <vt:lpstr>PowerPoint Presentation</vt:lpstr>
      <vt:lpstr>Summary of Preliminary Findings</vt:lpstr>
      <vt:lpstr>Our iterative process</vt:lpstr>
      <vt:lpstr>Predicting Usage</vt:lpstr>
      <vt:lpstr>Our iterative process</vt:lpstr>
      <vt:lpstr>PowerPoint Presentation</vt:lpstr>
      <vt:lpstr>Data Collection</vt:lpstr>
      <vt:lpstr>Our iterative process</vt:lpstr>
      <vt:lpstr>PowerPoint Presentation</vt:lpstr>
      <vt:lpstr>PowerPoint Presentation</vt:lpstr>
      <vt:lpstr>Overall use frequency</vt:lpstr>
      <vt:lpstr>Non-users (10 participants)</vt:lpstr>
      <vt:lpstr>Regular users (9 participants)</vt:lpstr>
      <vt:lpstr>Power users (5 participants)</vt:lpstr>
      <vt:lpstr>Cleaner users (3 participants)</vt:lpstr>
      <vt:lpstr>Our iterative process</vt:lpstr>
      <vt:lpstr>New Questions?</vt:lpstr>
      <vt:lpstr>Our iterative process</vt:lpstr>
      <vt:lpstr>Our iterative process</vt:lpstr>
      <vt:lpstr>Our iterative process</vt:lpstr>
      <vt:lpstr>Key observations</vt:lpstr>
      <vt:lpstr>Phone-stression: quantifying someone’s frustrations when using their smartphones</vt:lpstr>
      <vt:lpstr>Asthma: weather, air quality, mobility and symptoms</vt:lpstr>
      <vt:lpstr>Exercise: Twitter</vt:lpstr>
      <vt:lpstr>Aware Framework   Dey, Ferreira &amp; Kostakos (Oulu)</vt:lpstr>
      <vt:lpstr>Overview</vt:lpstr>
      <vt:lpstr>Architecture</vt:lpstr>
      <vt:lpstr>Aware Sensors</vt:lpstr>
      <vt:lpstr>Plugins help with data interpretation:</vt:lpstr>
      <vt:lpstr>Ways to use AWARE</vt:lpstr>
      <vt:lpstr>Reminder</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nbanovic</cp:lastModifiedBy>
  <cp:revision>320</cp:revision>
  <dcterms:created xsi:type="dcterms:W3CDTF">2013-10-07T16:54:34Z</dcterms:created>
  <dcterms:modified xsi:type="dcterms:W3CDTF">2017-01-19T14:01:24Z</dcterms:modified>
</cp:coreProperties>
</file>